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notesSlides/notesSlide4.xml" ContentType="application/vnd.openxmlformats-officedocument.presentationml.notesSlide+xml"/>
  <Override PartName="/ppt/drawings/drawing10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8" r:id="rId2"/>
    <p:sldId id="373" r:id="rId3"/>
    <p:sldId id="374" r:id="rId4"/>
    <p:sldId id="375" r:id="rId5"/>
    <p:sldId id="366" r:id="rId6"/>
    <p:sldId id="305" r:id="rId7"/>
    <p:sldId id="308" r:id="rId8"/>
    <p:sldId id="363" r:id="rId9"/>
    <p:sldId id="334" r:id="rId10"/>
    <p:sldId id="361" r:id="rId11"/>
    <p:sldId id="362" r:id="rId12"/>
    <p:sldId id="368" r:id="rId13"/>
    <p:sldId id="369" r:id="rId14"/>
    <p:sldId id="365" r:id="rId15"/>
    <p:sldId id="336" r:id="rId16"/>
    <p:sldId id="337" r:id="rId17"/>
    <p:sldId id="338" r:id="rId18"/>
    <p:sldId id="339" r:id="rId19"/>
    <p:sldId id="340" r:id="rId20"/>
    <p:sldId id="342" r:id="rId21"/>
    <p:sldId id="357" r:id="rId22"/>
    <p:sldId id="343" r:id="rId23"/>
    <p:sldId id="344" r:id="rId24"/>
    <p:sldId id="345" r:id="rId25"/>
    <p:sldId id="346" r:id="rId26"/>
    <p:sldId id="347" r:id="rId27"/>
    <p:sldId id="350" r:id="rId28"/>
    <p:sldId id="351" r:id="rId29"/>
    <p:sldId id="352" r:id="rId30"/>
    <p:sldId id="372" r:id="rId31"/>
    <p:sldId id="348" r:id="rId32"/>
    <p:sldId id="354" r:id="rId33"/>
    <p:sldId id="371" r:id="rId34"/>
    <p:sldId id="356" r:id="rId35"/>
    <p:sldId id="330" r:id="rId36"/>
  </p:sldIdLst>
  <p:sldSz cx="9144000" cy="6858000" type="screen4x3"/>
  <p:notesSz cx="7102475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5050"/>
    <a:srgbClr val="FF0000"/>
    <a:srgbClr val="FFCCFF"/>
    <a:srgbClr val="FF9999"/>
    <a:srgbClr val="B0662E"/>
    <a:srgbClr val="CCCCFF"/>
    <a:srgbClr val="CCFFCC"/>
    <a:srgbClr val="C7FC04"/>
    <a:srgbClr val="ECFEA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4482810155808695"/>
          <c:y val="3.3290019510528096E-2"/>
          <c:w val="0.71034400274036225"/>
          <c:h val="0.8328116205902206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0000FF"/>
            </a:solidFill>
          </c:spPr>
          <c:dPt>
            <c:idx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explosion val="7"/>
          </c:dPt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2428319</c:v>
                </c:pt>
                <c:pt idx="1">
                  <c:v>797781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9.2668662720594708E-2"/>
          <c:y val="6.1084455122270363E-2"/>
          <c:w val="0.85726927234074124"/>
          <c:h val="0.7104677412386249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dLbls>
            <c:dLbl>
              <c:idx val="0"/>
              <c:layout>
                <c:manualLayout>
                  <c:x val="-2.8108240185133852E-3"/>
                  <c:y val="-3.32686671277127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7 351</a:t>
                    </a:r>
                    <a:r>
                      <a:rPr lang="en-US" dirty="0" smtClean="0"/>
                      <a:t> 1</a:t>
                    </a:r>
                    <a:r>
                      <a:rPr lang="ru-RU" dirty="0" smtClean="0"/>
                      <a:t>67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8270356120336909E-2"/>
                  <c:y val="-3.787484261008049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 </a:t>
                    </a:r>
                    <a:r>
                      <a:rPr lang="ru-RU" dirty="0" smtClean="0"/>
                      <a:t>899</a:t>
                    </a:r>
                    <a:r>
                      <a:rPr lang="ru-RU" baseline="0" dirty="0" smtClean="0"/>
                      <a:t> 548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7351163.7800000003</c:v>
                </c:pt>
                <c:pt idx="1">
                  <c:v>7899548.1800000006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dLbls>
            <c:dLbl>
              <c:idx val="0"/>
              <c:layout>
                <c:manualLayout>
                  <c:x val="6.7459776444320899E-2"/>
                  <c:y val="-5.70320007903647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7 161 </a:t>
                    </a:r>
                    <a:r>
                      <a:rPr lang="en-US" dirty="0" smtClean="0"/>
                      <a:t>25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1838128407294045E-2"/>
                  <c:y val="-3.56450004939781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 </a:t>
                    </a:r>
                    <a:r>
                      <a:rPr lang="ru-RU" dirty="0" smtClean="0"/>
                      <a:t>459 615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7161253.7700000014</c:v>
                </c:pt>
                <c:pt idx="1">
                  <c:v>7459614.71</c:v>
                </c:pt>
              </c:numCache>
            </c:numRef>
          </c:val>
        </c:ser>
        <c:shape val="box"/>
        <c:axId val="147034880"/>
        <c:axId val="147036416"/>
        <c:axId val="0"/>
      </c:bar3DChart>
      <c:catAx>
        <c:axId val="147034880"/>
        <c:scaling>
          <c:orientation val="minMax"/>
        </c:scaling>
        <c:axPos val="b"/>
        <c:tickLblPos val="nextTo"/>
        <c:crossAx val="147036416"/>
        <c:crosses val="autoZero"/>
        <c:auto val="1"/>
        <c:lblAlgn val="ctr"/>
        <c:lblOffset val="100"/>
      </c:catAx>
      <c:valAx>
        <c:axId val="147036416"/>
        <c:scaling>
          <c:orientation val="minMax"/>
        </c:scaling>
        <c:delete val="1"/>
        <c:axPos val="l"/>
        <c:numFmt formatCode="#,##0.00" sourceLinked="1"/>
        <c:tickLblPos val="none"/>
        <c:crossAx val="147034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827413413340748"/>
          <c:y val="0.89080920021232213"/>
          <c:w val="0.30564812478462888"/>
          <c:h val="5.5724304816289413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8.4236190665054264E-2"/>
          <c:y val="7.3332322643163111E-2"/>
          <c:w val="0.85726927234074146"/>
          <c:h val="0.7104677412386247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dLbls>
            <c:dLbl>
              <c:idx val="0"/>
              <c:layout>
                <c:manualLayout>
                  <c:x val="-1.4054120092566861E-3"/>
                  <c:y val="-3.674360256267843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1 450 </a:t>
                    </a:r>
                    <a:r>
                      <a:rPr lang="en-US" dirty="0" smtClean="0"/>
                      <a:t>968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4054120092566861E-3"/>
                  <c:y val="-4.164274957103526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1 074 </a:t>
                    </a:r>
                    <a:r>
                      <a:rPr lang="en-US" dirty="0" smtClean="0"/>
                      <a:t>670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1450968.23</c:v>
                </c:pt>
                <c:pt idx="1">
                  <c:v>1074670.44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dLbls>
            <c:dLbl>
              <c:idx val="0"/>
              <c:layout>
                <c:manualLayout>
                  <c:x val="6.3243540416550795E-2"/>
                  <c:y val="-4.164274957103536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1 341 </a:t>
                    </a:r>
                    <a:r>
                      <a:rPr lang="en-US" dirty="0" smtClean="0"/>
                      <a:t>862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0432716398037524E-2"/>
                  <c:y val="-4.654189657939210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983 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40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1341862.01</c:v>
                </c:pt>
                <c:pt idx="1">
                  <c:v>983239.69</c:v>
                </c:pt>
              </c:numCache>
            </c:numRef>
          </c:val>
        </c:ser>
        <c:shape val="box"/>
        <c:axId val="149897216"/>
        <c:axId val="149898752"/>
        <c:axId val="0"/>
      </c:bar3DChart>
      <c:catAx>
        <c:axId val="149897216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49898752"/>
        <c:crosses val="autoZero"/>
        <c:auto val="1"/>
        <c:lblAlgn val="ctr"/>
        <c:lblOffset val="100"/>
      </c:catAx>
      <c:valAx>
        <c:axId val="149898752"/>
        <c:scaling>
          <c:orientation val="minMax"/>
        </c:scaling>
        <c:delete val="1"/>
        <c:axPos val="l"/>
        <c:numFmt formatCode="#,##0.00" sourceLinked="1"/>
        <c:tickLblPos val="none"/>
        <c:crossAx val="149897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35188152575955"/>
          <c:y val="0.80507412756607322"/>
          <c:w val="0.30564812478462888"/>
          <c:h val="5.5724304816289413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6388888888888889"/>
          <c:y val="0.13204207707284221"/>
          <c:w val="0.83611111111111114"/>
          <c:h val="0.506852125813001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2"/>
            <c:spPr>
              <a:solidFill>
                <a:srgbClr val="A44C04"/>
              </a:solidFill>
            </c:spPr>
          </c:dPt>
          <c:dPt>
            <c:idx val="3"/>
            <c:spPr>
              <a:solidFill>
                <a:schemeClr val="accent1"/>
              </a:solidFill>
            </c:spPr>
          </c:dPt>
          <c:dPt>
            <c:idx val="5"/>
            <c:spPr>
              <a:solidFill>
                <a:srgbClr val="7030A0"/>
              </a:solidFill>
            </c:spPr>
          </c:dPt>
          <c:dPt>
            <c:idx val="6"/>
            <c:spPr>
              <a:solidFill>
                <a:srgbClr val="00B0F0"/>
              </a:solidFill>
            </c:spPr>
          </c:dPt>
          <c:dPt>
            <c:idx val="8"/>
            <c:spPr>
              <a:solidFill>
                <a:srgbClr val="C00000"/>
              </a:solidFill>
            </c:spPr>
          </c:dPt>
          <c:dPt>
            <c:idx val="10"/>
            <c:spPr>
              <a:solidFill>
                <a:srgbClr val="00B050"/>
              </a:solidFill>
            </c:spPr>
          </c:dPt>
          <c:dLbls>
            <c:dLbl>
              <c:idx val="2"/>
              <c:layout>
                <c:manualLayout>
                  <c:x val="0.14726968503937118"/>
                  <c:y val="9.6916922015296766E-2"/>
                </c:manualLayout>
              </c:layout>
              <c:showVal val="1"/>
            </c:dLbl>
            <c:dLbl>
              <c:idx val="3"/>
              <c:layout>
                <c:manualLayout>
                  <c:x val="3.5468503937007873E-2"/>
                  <c:y val="0.14322121269377058"/>
                </c:manualLayout>
              </c:layout>
              <c:showVal val="1"/>
            </c:dLbl>
            <c:dLbl>
              <c:idx val="5"/>
              <c:layout>
                <c:manualLayout>
                  <c:x val="-0.10039840332458443"/>
                  <c:y val="-7.5434571876874038E-2"/>
                </c:manualLayout>
              </c:layout>
              <c:showVal val="1"/>
            </c:dLbl>
            <c:dLbl>
              <c:idx val="7"/>
              <c:layout>
                <c:manualLayout>
                  <c:x val="-1.9126531058617807E-2"/>
                  <c:y val="9.7661608983891125E-3"/>
                </c:manualLayout>
              </c:layout>
              <c:showVal val="1"/>
            </c:dLbl>
            <c:dLbl>
              <c:idx val="8"/>
              <c:layout>
                <c:manualLayout>
                  <c:x val="-0.11533984033245845"/>
                  <c:y val="-1.0521527327095503E-2"/>
                </c:manualLayout>
              </c:layout>
              <c:showVal val="1"/>
            </c:dLbl>
            <c:txPr>
              <a:bodyPr/>
              <a:lstStyle/>
              <a:p>
                <a:pPr>
                  <a:defRPr sz="17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 - 8,16%</c:v>
                </c:pt>
                <c:pt idx="1">
                  <c:v>Национальная безопасность  - 1,14%</c:v>
                </c:pt>
                <c:pt idx="2">
                  <c:v>Национальная экономика - 8,89%</c:v>
                </c:pt>
                <c:pt idx="3">
                  <c:v>Жилищно-коммунальное хозяйство -7,65%</c:v>
                </c:pt>
                <c:pt idx="4">
                  <c:v>Образование - 45,13%</c:v>
                </c:pt>
                <c:pt idx="5">
                  <c:v>Культура - 2,58%</c:v>
                </c:pt>
                <c:pt idx="6">
                  <c:v>Здравоохранение -2,97%</c:v>
                </c:pt>
                <c:pt idx="7">
                  <c:v>Социальная политика - 22,12%</c:v>
                </c:pt>
                <c:pt idx="8">
                  <c:v>Физическая культура и спорт - 1,17%</c:v>
                </c:pt>
                <c:pt idx="9">
                  <c:v>Средства массовой информации - 0,17%</c:v>
                </c:pt>
                <c:pt idx="10">
                  <c:v>Обслуживание муниципального долга - 0,02%</c:v>
                </c:pt>
              </c:strCache>
            </c:strRef>
          </c:cat>
          <c:val>
            <c:numRef>
              <c:f>Лист1!$B$2:$B$12</c:f>
              <c:numCache>
                <c:formatCode>#,##0</c:formatCode>
                <c:ptCount val="11"/>
                <c:pt idx="0">
                  <c:v>608396.82999999996</c:v>
                </c:pt>
                <c:pt idx="1">
                  <c:v>84781.33</c:v>
                </c:pt>
                <c:pt idx="2">
                  <c:v>663209.86000000034</c:v>
                </c:pt>
                <c:pt idx="3">
                  <c:v>570978.9499999996</c:v>
                </c:pt>
                <c:pt idx="4">
                  <c:v>3366744.62</c:v>
                </c:pt>
                <c:pt idx="5">
                  <c:v>192309.3</c:v>
                </c:pt>
                <c:pt idx="6">
                  <c:v>221332.86</c:v>
                </c:pt>
                <c:pt idx="7">
                  <c:v>1650116.1</c:v>
                </c:pt>
                <c:pt idx="8">
                  <c:v>87462.989999999991</c:v>
                </c:pt>
                <c:pt idx="9">
                  <c:v>12787</c:v>
                </c:pt>
                <c:pt idx="10">
                  <c:v>1494.87</c:v>
                </c:pt>
              </c:numCache>
            </c:numRef>
          </c:val>
        </c:ser>
        <c:dLbls>
          <c:showVal val="1"/>
        </c:dLbls>
      </c:pie3DChart>
    </c:plotArea>
    <c:legend>
      <c:legendPos val="b"/>
      <c:legendEntry>
        <c:idx val="4"/>
        <c:txPr>
          <a:bodyPr/>
          <a:lstStyle/>
          <a:p>
            <a:pPr>
              <a:defRPr sz="1400" kern="0" spc="-100" baseline="0"/>
            </a:pPr>
            <a:endParaRPr lang="ru-RU"/>
          </a:p>
        </c:txPr>
      </c:legendEntry>
      <c:layout>
        <c:manualLayout>
          <c:xMode val="edge"/>
          <c:yMode val="edge"/>
          <c:x val="0"/>
          <c:y val="0.47347448019781946"/>
          <c:w val="0.41237653105861788"/>
          <c:h val="0.52652551980218354"/>
        </c:manualLayout>
      </c:layout>
      <c:txPr>
        <a:bodyPr/>
        <a:lstStyle/>
        <a:p>
          <a:pPr>
            <a:defRPr sz="1400" spc="-1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5.5568136621495423E-4"/>
          <c:w val="0.66712303149607177"/>
          <c:h val="0.99944427102216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3"/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Физическая культура и спорт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0.76000000000000123</c:v>
                </c:pt>
                <c:pt idx="1">
                  <c:v>6.0000000000000032E-2</c:v>
                </c:pt>
                <c:pt idx="2">
                  <c:v>7.0000000000000021E-2</c:v>
                </c:pt>
                <c:pt idx="3">
                  <c:v>3.0000000000000002E-2</c:v>
                </c:pt>
              </c:numCache>
            </c:numRef>
          </c:val>
        </c:ser>
      </c:pie3DChart>
      <c:spPr>
        <a:noFill/>
        <a:ln w="25402">
          <a:noFill/>
        </a:ln>
      </c:spPr>
    </c:plotArea>
    <c:legend>
      <c:legendPos val="r"/>
      <c:layout>
        <c:manualLayout>
          <c:xMode val="edge"/>
          <c:yMode val="edge"/>
          <c:x val="0.61053669588471249"/>
          <c:y val="0.18965535227758271"/>
          <c:w val="0.32606596345268668"/>
          <c:h val="0.79314078340630267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4.3894028871391114E-2"/>
          <c:y val="4.8752750618496821E-2"/>
          <c:w val="0.92918460192475938"/>
          <c:h val="0.82945659499592883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C00000"/>
              </a:solidFill>
            </c:spPr>
          </c:marker>
          <c:dPt>
            <c:idx val="1"/>
            <c:spPr>
              <a:ln w="41275">
                <a:solidFill>
                  <a:srgbClr val="002060"/>
                </a:solidFill>
              </a:ln>
            </c:spPr>
          </c:dPt>
          <c:dLbls>
            <c:dLbl>
              <c:idx val="0"/>
              <c:layout>
                <c:manualLayout>
                  <c:x val="-9.4444444444444525E-2"/>
                  <c:y val="-3.175682369669171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7203</a:t>
                    </a:r>
                    <a:endParaRPr lang="en-US" sz="18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513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113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800" b="1">
                    <a:latin typeface="Book Antiqua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на 01.01.2012</c:v>
                </c:pt>
                <c:pt idx="1">
                  <c:v>на 01.01.2013</c:v>
                </c:pt>
                <c:pt idx="2">
                  <c:v>на 01.01.2014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7203</c:v>
                </c:pt>
                <c:pt idx="1">
                  <c:v>513</c:v>
                </c:pt>
                <c:pt idx="2">
                  <c:v>113</c:v>
                </c:pt>
              </c:numCache>
            </c:numRef>
          </c:val>
        </c:ser>
        <c:dLbls>
          <c:showVal val="1"/>
        </c:dLbls>
        <c:marker val="1"/>
        <c:axId val="110642688"/>
        <c:axId val="110644224"/>
      </c:lineChart>
      <c:catAx>
        <c:axId val="11064268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0644224"/>
        <c:crosses val="autoZero"/>
        <c:auto val="1"/>
        <c:lblAlgn val="ctr"/>
        <c:lblOffset val="100"/>
      </c:catAx>
      <c:valAx>
        <c:axId val="110644224"/>
        <c:scaling>
          <c:orientation val="minMax"/>
          <c:max val="9000"/>
          <c:min val="0"/>
        </c:scaling>
        <c:delete val="1"/>
        <c:axPos val="l"/>
        <c:majorGridlines/>
        <c:numFmt formatCode="General" sourceLinked="1"/>
        <c:tickLblPos val="none"/>
        <c:crossAx val="110642688"/>
        <c:crosses val="autoZero"/>
        <c:crossBetween val="between"/>
        <c:majorUnit val="1000"/>
        <c:minorUnit val="200"/>
        <c:dispUnits>
          <c:builtInUnit val="thousands"/>
        </c:dispUnits>
      </c:valAx>
      <c:spPr>
        <a:noFill/>
        <a:ln w="25400"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38100">
              <a:solidFill>
                <a:srgbClr val="00206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1.4167010988246038E-2"/>
                  <c:y val="6.228768990011354E-2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latin typeface="Book Antiqua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-3.2584125272966002E-2"/>
                  <c:y val="-7.7560058009419744E-2"/>
                </c:manualLayout>
              </c:layout>
              <c:spPr/>
              <c:txPr>
                <a:bodyPr/>
                <a:lstStyle/>
                <a:p>
                  <a:pPr>
                    <a:defRPr sz="2800" b="1">
                      <a:latin typeface="Book Antiqua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sz="2800" b="1">
                      <a:latin typeface="Book Antiqua" pitchFamily="18" charset="0"/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На 01.01.2012</c:v>
                </c:pt>
                <c:pt idx="1">
                  <c:v>На 01.01.2013</c:v>
                </c:pt>
                <c:pt idx="2">
                  <c:v>На 01.01.2014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11912</c:v>
                </c:pt>
                <c:pt idx="1">
                  <c:v>13589</c:v>
                </c:pt>
                <c:pt idx="2">
                  <c:v>1129</c:v>
                </c:pt>
              </c:numCache>
            </c:numRef>
          </c:val>
        </c:ser>
        <c:marker val="1"/>
        <c:axId val="110860928"/>
        <c:axId val="110870912"/>
      </c:lineChart>
      <c:catAx>
        <c:axId val="11086092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0870912"/>
        <c:crosses val="autoZero"/>
        <c:auto val="1"/>
        <c:lblAlgn val="ctr"/>
        <c:lblOffset val="100"/>
      </c:catAx>
      <c:valAx>
        <c:axId val="110870912"/>
        <c:scaling>
          <c:orientation val="minMax"/>
        </c:scaling>
        <c:delete val="1"/>
        <c:axPos val="l"/>
        <c:majorGridlines/>
        <c:numFmt formatCode="#,##0" sourceLinked="1"/>
        <c:tickLblPos val="none"/>
        <c:crossAx val="1108609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flip="none"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2700000" scaled="0"/>
              <a:tileRect/>
            </a:gradFill>
          </c:spPr>
          <c:dLbls>
            <c:dLbl>
              <c:idx val="0"/>
              <c:layout>
                <c:manualLayout>
                  <c:x val="2.8094223552348647E-2"/>
                  <c:y val="-0.1301748489948451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1 015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716869217087965E-2"/>
                  <c:y val="-0.115756242918213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256 015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6.8674768683518947E-2"/>
                  <c:y val="-5.7372545345328534E-2"/>
                </c:manualLayout>
              </c:layout>
              <c:showVal val="1"/>
            </c:dLbl>
            <c:txPr>
              <a:bodyPr/>
              <a:lstStyle/>
              <a:p>
                <a:pPr>
                  <a:defRPr sz="280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на 01.01.2012</c:v>
                </c:pt>
                <c:pt idx="1">
                  <c:v>на 01.01.2013</c:v>
                </c:pt>
                <c:pt idx="2">
                  <c:v>на 01.01.2014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11015</c:v>
                </c:pt>
                <c:pt idx="1">
                  <c:v>256015.34</c:v>
                </c:pt>
                <c:pt idx="2">
                  <c:v>130960</c:v>
                </c:pt>
              </c:numCache>
            </c:numRef>
          </c:val>
        </c:ser>
        <c:shape val="cylinder"/>
        <c:axId val="110786432"/>
        <c:axId val="110787968"/>
        <c:axId val="0"/>
      </c:bar3DChart>
      <c:catAx>
        <c:axId val="110786432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0787968"/>
        <c:crosses val="autoZero"/>
        <c:auto val="1"/>
        <c:lblAlgn val="ctr"/>
        <c:lblOffset val="100"/>
      </c:catAx>
      <c:valAx>
        <c:axId val="110787968"/>
        <c:scaling>
          <c:orientation val="minMax"/>
        </c:scaling>
        <c:delete val="1"/>
        <c:axPos val="l"/>
        <c:numFmt formatCode="#,##0" sourceLinked="1"/>
        <c:tickLblPos val="none"/>
        <c:crossAx val="1107864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0.12754558084620654"/>
          <c:y val="9.7150583312298644E-2"/>
          <c:w val="0.79179120181879048"/>
          <c:h val="0.89951720102579036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gradFill flip="none" rotWithShape="1"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2700000" scaled="1"/>
              <a:tileRect/>
            </a:gradFill>
            <a:ln w="9094">
              <a:solidFill>
                <a:schemeClr val="tx1"/>
              </a:solidFill>
              <a:prstDash val="solid"/>
            </a:ln>
          </c:spPr>
          <c:explosion val="1"/>
          <c:dPt>
            <c:idx val="0"/>
            <c:spPr>
              <a:gradFill flip="none" rotWithShape="1"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2700000" scaled="1"/>
                <a:tileRect/>
              </a:gradFill>
              <a:ln w="9094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2700000" scaled="1"/>
                <a:tileRect/>
              </a:gradFill>
              <a:ln w="9094">
                <a:solidFill>
                  <a:schemeClr val="tx1"/>
                </a:solidFill>
                <a:prstDash val="solid"/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c:spPr>
          </c:dPt>
          <c:dLbls>
            <c:delete val="1"/>
          </c:dLbls>
          <c:cat>
            <c:strRef>
              <c:f>Sheet1!$B$1:$C$1</c:f>
              <c:strCache>
                <c:ptCount val="2"/>
                <c:pt idx="0">
                  <c:v>налоговые платежи</c:v>
                </c:pt>
                <c:pt idx="1">
                  <c:v>неналоговые платежи</c:v>
                </c:pt>
              </c:strCache>
            </c:strRef>
          </c:cat>
          <c:val>
            <c:numRef>
              <c:f>Sheet1!$B$2:$C$2</c:f>
              <c:numCache>
                <c:formatCode>#,##0</c:formatCode>
                <c:ptCount val="2"/>
                <c:pt idx="0">
                  <c:v>51.4</c:v>
                </c:pt>
                <c:pt idx="1">
                  <c:v>49</c:v>
                </c:pt>
              </c:numCache>
            </c:numRef>
          </c:val>
        </c:ser>
        <c:dLbls>
          <c:showVal val="1"/>
        </c:dLbls>
      </c:pie3DChart>
      <c:spPr>
        <a:noFill/>
        <a:ln w="25379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00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51459942569940365"/>
          <c:y val="0"/>
          <c:w val="0.46005796826444123"/>
          <c:h val="0.97206368759323769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недовыполнение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- 107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- 469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- 514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- 873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- 3 844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5"/>
              <c:layout>
                <c:manualLayout>
                  <c:x val="-0.11602216809072459"/>
                  <c:y val="1.193832045237258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FFFF00"/>
                        </a:solidFill>
                      </a:rPr>
                      <a:t>- 11 278</a:t>
                    </a:r>
                    <a:endParaRPr lang="en-US" dirty="0">
                      <a:solidFill>
                        <a:srgbClr val="FFFF00"/>
                      </a:solidFill>
                    </a:endParaRPr>
                  </a:p>
                </c:rich>
              </c:tx>
              <c:showVal val="1"/>
            </c:dLbl>
            <c:dLbl>
              <c:idx val="6"/>
              <c:layout>
                <c:manualLayout>
                  <c:x val="-0.12820570341522944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FFFF00"/>
                        </a:solidFill>
                      </a:rPr>
                      <a:t>- 28 846</a:t>
                    </a:r>
                    <a:endParaRPr lang="en-US" dirty="0">
                      <a:solidFill>
                        <a:srgbClr val="FFFF00"/>
                      </a:solidFill>
                    </a:endParaRPr>
                  </a:p>
                </c:rich>
              </c:tx>
              <c:showVal val="1"/>
            </c:dLbl>
            <c:dLbl>
              <c:idx val="7"/>
              <c:layout>
                <c:manualLayout>
                  <c:x val="-0.15314926187975644"/>
                  <c:y val="5.689332009705016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FFFF00"/>
                        </a:solidFill>
                      </a:rPr>
                      <a:t>- </a:t>
                    </a:r>
                    <a:r>
                      <a:rPr lang="en-US" dirty="0" smtClean="0">
                        <a:solidFill>
                          <a:srgbClr val="FFFF00"/>
                        </a:solidFill>
                      </a:rPr>
                      <a:t>28 84</a:t>
                    </a:r>
                    <a:r>
                      <a:rPr lang="ru-RU" dirty="0" smtClean="0">
                        <a:solidFill>
                          <a:srgbClr val="FFFF00"/>
                        </a:solidFill>
                      </a:rPr>
                      <a:t>6</a:t>
                    </a:r>
                    <a:endParaRPr lang="en-US" dirty="0" smtClean="0">
                      <a:solidFill>
                        <a:srgbClr val="FFFF00"/>
                      </a:solidFill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плата за найм жилых помещений</c:v>
                </c:pt>
                <c:pt idx="1">
                  <c:v>плата за негативное воздействие на окружающую среду</c:v>
                </c:pt>
                <c:pt idx="2">
                  <c:v>административные платежи</c:v>
                </c:pt>
                <c:pt idx="3">
                  <c:v>доходы от сдачи в аренду имущества</c:v>
                </c:pt>
                <c:pt idx="4">
                  <c:v>арендная плата за земли в муниципальной собственности</c:v>
                </c:pt>
                <c:pt idx="5">
                  <c:v>арендная плата за земли не разграниченные</c:v>
                </c:pt>
                <c:pt idx="6">
                  <c:v>доходы от реализации иного муниципального имущества</c:v>
                </c:pt>
              </c:strCache>
            </c:strRef>
          </c:cat>
          <c:val>
            <c:numRef>
              <c:f>Лист1!$B$2:$B$8</c:f>
              <c:numCache>
                <c:formatCode>#,##0.00</c:formatCode>
                <c:ptCount val="7"/>
                <c:pt idx="0">
                  <c:v>507</c:v>
                </c:pt>
                <c:pt idx="1">
                  <c:v>769</c:v>
                </c:pt>
                <c:pt idx="2">
                  <c:v>914</c:v>
                </c:pt>
                <c:pt idx="3">
                  <c:v>1873</c:v>
                </c:pt>
                <c:pt idx="4">
                  <c:v>8844</c:v>
                </c:pt>
                <c:pt idx="5">
                  <c:v>17278</c:v>
                </c:pt>
                <c:pt idx="6">
                  <c:v>28845</c:v>
                </c:pt>
              </c:numCache>
            </c:numRef>
          </c:val>
        </c:ser>
        <c:axId val="137933568"/>
        <c:axId val="137935104"/>
      </c:barChart>
      <c:catAx>
        <c:axId val="137933568"/>
        <c:scaling>
          <c:orientation val="minMax"/>
        </c:scaling>
        <c:axPos val="l"/>
        <c:tickLblPos val="nextTo"/>
        <c:txPr>
          <a:bodyPr rot="0" anchor="ctr" anchorCtr="0"/>
          <a:lstStyle/>
          <a:p>
            <a:pPr>
              <a:defRPr sz="1600" b="1" i="0" baseline="0">
                <a:solidFill>
                  <a:schemeClr val="accent2">
                    <a:lumMod val="75000"/>
                  </a:schemeClr>
                </a:solidFill>
              </a:defRPr>
            </a:pPr>
            <a:endParaRPr lang="ru-RU"/>
          </a:p>
        </c:txPr>
        <c:crossAx val="137935104"/>
        <c:crosses val="autoZero"/>
        <c:auto val="1"/>
        <c:lblAlgn val="r"/>
        <c:lblOffset val="200"/>
      </c:catAx>
      <c:valAx>
        <c:axId val="137935104"/>
        <c:scaling>
          <c:orientation val="minMax"/>
        </c:scaling>
        <c:delete val="1"/>
        <c:axPos val="b"/>
        <c:numFmt formatCode="#,##0.00" sourceLinked="1"/>
        <c:tickLblPos val="none"/>
        <c:crossAx val="1379335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hPercent val="40"/>
      <c:depthPercent val="100"/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887167852784672E-4"/>
          <c:y val="2.6156126968118016E-7"/>
          <c:w val="0.99932096583237495"/>
          <c:h val="0.9005672083402203"/>
        </c:manualLayout>
      </c:layout>
      <c:bar3DChart>
        <c:barDir val="col"/>
        <c:grouping val="clustered"/>
        <c:gapDepth val="0"/>
        <c:shape val="cylinder"/>
        <c:axId val="137997696"/>
        <c:axId val="137999488"/>
        <c:axId val="0"/>
      </c:bar3DChart>
      <c:catAx>
        <c:axId val="137997696"/>
        <c:scaling>
          <c:orientation val="minMax"/>
        </c:scaling>
        <c:delete val="1"/>
        <c:axPos val="b"/>
        <c:numFmt formatCode="General" sourceLinked="1"/>
        <c:tickLblPos val="none"/>
        <c:crossAx val="137999488"/>
        <c:crosses val="autoZero"/>
        <c:auto val="1"/>
        <c:lblAlgn val="ctr"/>
        <c:lblOffset val="100"/>
      </c:catAx>
      <c:valAx>
        <c:axId val="137999488"/>
        <c:scaling>
          <c:orientation val="minMax"/>
        </c:scaling>
        <c:delete val="1"/>
        <c:axPos val="l"/>
        <c:numFmt formatCode="General" sourceLinked="1"/>
        <c:tickLblPos val="none"/>
        <c:crossAx val="137997696"/>
        <c:crosses val="autoZero"/>
        <c:crossBetween val="between"/>
      </c:valAx>
      <c:spPr>
        <a:noFill/>
        <a:ln w="25384">
          <a:noFill/>
        </a:ln>
      </c:spPr>
    </c:plotArea>
    <c:legend>
      <c:legendPos val="b"/>
      <c:layout>
        <c:manualLayout>
          <c:xMode val="edge"/>
          <c:yMode val="edge"/>
          <c:x val="0.16760205934802938"/>
          <c:y val="0.80831269545724993"/>
          <c:w val="0"/>
          <c:h val="1.6720246792598068E-2"/>
        </c:manualLayout>
      </c:layout>
      <c:spPr>
        <a:noFill/>
        <a:ln w="19760">
          <a:noFill/>
        </a:ln>
      </c:spPr>
      <c:txPr>
        <a:bodyPr/>
        <a:lstStyle/>
        <a:p>
          <a:pPr>
            <a:defRPr sz="138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62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0.12754553913151911"/>
          <c:y val="0.10048284665377805"/>
          <c:w val="0.79179120181879015"/>
          <c:h val="0.89951720102579036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gradFill flip="none" rotWithShape="1"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2700000" scaled="1"/>
              <a:tileRect/>
            </a:gradFill>
            <a:ln w="9094">
              <a:solidFill>
                <a:schemeClr val="tx1"/>
              </a:solidFill>
              <a:prstDash val="solid"/>
            </a:ln>
          </c:spPr>
          <c:dPt>
            <c:idx val="0"/>
            <c:spPr>
              <a:gradFill flip="none" rotWithShape="1"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2700000" scaled="1"/>
                <a:tileRect/>
              </a:gradFill>
              <a:ln w="9094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3399FF"/>
                  </a:gs>
                  <a:gs pos="16000">
                    <a:srgbClr val="00CCCC"/>
                  </a:gs>
                  <a:gs pos="47000">
                    <a:srgbClr val="9999FF"/>
                  </a:gs>
                  <a:gs pos="60001">
                    <a:srgbClr val="2E6792"/>
                  </a:gs>
                  <a:gs pos="71001">
                    <a:srgbClr val="3333CC"/>
                  </a:gs>
                  <a:gs pos="81000">
                    <a:srgbClr val="1170FF"/>
                  </a:gs>
                  <a:gs pos="100000">
                    <a:srgbClr val="006699"/>
                  </a:gs>
                </a:gsLst>
                <a:lin ang="2700000" scaled="1"/>
                <a:tileRect/>
              </a:gradFill>
              <a:ln w="9094">
                <a:solidFill>
                  <a:schemeClr val="tx1"/>
                </a:solidFill>
                <a:prstDash val="solid"/>
              </a:ln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c:spPr>
          </c:dPt>
          <c:dLbls>
            <c:delete val="1"/>
          </c:dLbls>
          <c:cat>
            <c:strRef>
              <c:f>Sheet1!$B$1:$C$1</c:f>
              <c:strCache>
                <c:ptCount val="2"/>
                <c:pt idx="0">
                  <c:v>налоговые платежи</c:v>
                </c:pt>
                <c:pt idx="1">
                  <c:v>неналоговые платежи</c:v>
                </c:pt>
              </c:strCache>
            </c:strRef>
          </c:cat>
          <c:val>
            <c:numRef>
              <c:f>Sheet1!$B$2:$C$2</c:f>
              <c:numCache>
                <c:formatCode>#,##0</c:formatCode>
                <c:ptCount val="2"/>
                <c:pt idx="0">
                  <c:v>47</c:v>
                </c:pt>
                <c:pt idx="1">
                  <c:v>53</c:v>
                </c:pt>
              </c:numCache>
            </c:numRef>
          </c:val>
        </c:ser>
        <c:dLbls>
          <c:showVal val="1"/>
        </c:dLbls>
      </c:pie3DChart>
      <c:spPr>
        <a:noFill/>
        <a:ln w="25379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00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359"/>
      <c:perspective val="30"/>
    </c:view3D>
    <c:plotArea>
      <c:layout>
        <c:manualLayout>
          <c:layoutTarget val="inner"/>
          <c:xMode val="edge"/>
          <c:yMode val="edge"/>
          <c:x val="0"/>
          <c:y val="8.1229321915570626E-2"/>
          <c:w val="0.94142078322027545"/>
          <c:h val="0.798152086312619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9999"/>
            </a:solidFill>
          </c:spPr>
          <c:dPt>
            <c:idx val="0"/>
            <c:spPr>
              <a:gradFill>
                <a:gsLst>
                  <a:gs pos="0">
                    <a:srgbClr val="C7FC04"/>
                  </a:gs>
                  <a:gs pos="50000">
                    <a:srgbClr val="00B0F0"/>
                  </a:gs>
                  <a:gs pos="100000">
                    <a:srgbClr val="BBE0E3">
                      <a:shade val="100000"/>
                      <a:satMod val="115000"/>
                    </a:srgbClr>
                  </a:gs>
                </a:gsLst>
                <a:lin ang="5400000" scaled="0"/>
              </a:gradFill>
            </c:spPr>
          </c:dPt>
          <c:dLbls>
            <c:dLbl>
              <c:idx val="0"/>
              <c:layout>
                <c:manualLayout>
                  <c:x val="-0.28348321535720195"/>
                  <c:y val="-9.6649648570147725E-2"/>
                </c:manualLayout>
              </c:layout>
              <c:tx>
                <c:rich>
                  <a:bodyPr/>
                  <a:lstStyle/>
                  <a:p>
                    <a:r>
                      <a:rPr lang="ru-RU"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a:t>53,3</a:t>
                    </a:r>
                    <a:r>
                      <a:rPr lang="en-US"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a:t>%</a:t>
                    </a:r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14894880806903812"/>
                  <c:y val="8.7985313446163147E-3"/>
                </c:manualLayout>
              </c:layout>
              <c:tx>
                <c:rich>
                  <a:bodyPr/>
                  <a:lstStyle/>
                  <a:p>
                    <a:r>
                      <a:rPr lang="ru-RU"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a:t>46,7</a:t>
                    </a:r>
                    <a:r>
                      <a:rPr lang="en-US"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rPr>
                      <a:t>%</a:t>
                    </a:r>
                  </a:p>
                </c:rich>
              </c:tx>
              <c:showVal val="1"/>
              <c:showPercent val="1"/>
            </c:dLbl>
            <c:numFmt formatCode="0.00%" sourceLinked="0"/>
            <c:showVal val="1"/>
            <c:showPercent val="1"/>
          </c:dLbls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Собственные доходы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3685207</c:v>
                </c:pt>
                <c:pt idx="1">
                  <c:v>3226100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Собственные доходы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41.8</c:v>
                </c:pt>
                <c:pt idx="1">
                  <c:v>58.2</c:v>
                </c:pt>
              </c:numCache>
            </c:numRef>
          </c:val>
        </c:ser>
      </c:pie3DChart>
      <c:spPr>
        <a:noFill/>
      </c:spPr>
    </c:plotArea>
    <c:legend>
      <c:legendPos val="b"/>
      <c:layout>
        <c:manualLayout>
          <c:xMode val="edge"/>
          <c:yMode val="edge"/>
          <c:x val="0"/>
          <c:y val="0.76221026961309069"/>
          <c:w val="0.82272367858535056"/>
          <c:h val="0.17141952724855167"/>
        </c:manualLayout>
      </c:layout>
    </c:legend>
    <c:plotVisOnly val="1"/>
  </c:chart>
  <c:txPr>
    <a:bodyPr/>
    <a:lstStyle/>
    <a:p>
      <a:pPr>
        <a:defRPr lang="ru-RU" sz="2800" b="1" kern="1200" dirty="0" smtClean="0">
          <a:solidFill>
            <a:schemeClr val="accent2"/>
          </a:solidFill>
          <a:latin typeface="Times New Roman" pitchFamily="18" charset="0"/>
          <a:ea typeface="+mn-ea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20"/>
      <c:perspective val="30"/>
    </c:view3D>
    <c:plotArea>
      <c:layout>
        <c:manualLayout>
          <c:layoutTarget val="inner"/>
          <c:xMode val="edge"/>
          <c:yMode val="edge"/>
          <c:x val="3.5116546495033395E-2"/>
          <c:y val="0.19780773120072428"/>
          <c:w val="0.90123471298271851"/>
          <c:h val="0.60637639733994142"/>
        </c:manualLayout>
      </c:layout>
      <c:pie3DChart>
        <c:varyColors val="1"/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359"/>
      <c:perspective val="30"/>
    </c:view3D>
    <c:plotArea>
      <c:layout>
        <c:manualLayout>
          <c:layoutTarget val="inner"/>
          <c:xMode val="edge"/>
          <c:yMode val="edge"/>
          <c:x val="1.6816800911020401E-2"/>
          <c:y val="9.5451588013496527E-2"/>
          <c:w val="0.94142078322027545"/>
          <c:h val="0.798152086312619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9999"/>
            </a:solidFill>
          </c:spPr>
          <c:dPt>
            <c:idx val="0"/>
            <c:spPr>
              <a:gradFill>
                <a:gsLst>
                  <a:gs pos="0">
                    <a:srgbClr val="C7FC04"/>
                  </a:gs>
                  <a:gs pos="50000">
                    <a:srgbClr val="00B0F0"/>
                  </a:gs>
                  <a:gs pos="100000">
                    <a:srgbClr val="BBE0E3">
                      <a:shade val="100000"/>
                      <a:satMod val="115000"/>
                    </a:srgbClr>
                  </a:gs>
                </a:gsLst>
                <a:lin ang="5400000" scaled="0"/>
              </a:gradFill>
            </c:spPr>
          </c:dPt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Собственные доходы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3685207.5</c:v>
                </c:pt>
                <c:pt idx="1">
                  <c:v>3226100.38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Собственные доходы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53.3</c:v>
                </c:pt>
                <c:pt idx="1">
                  <c:v>46.7</c:v>
                </c:pt>
              </c:numCache>
            </c:numRef>
          </c:val>
        </c:ser>
      </c:pie3DChart>
      <c:spPr>
        <a:noFill/>
      </c:spPr>
    </c:plotArea>
    <c:legend>
      <c:legendPos val="b"/>
      <c:layout>
        <c:manualLayout>
          <c:xMode val="edge"/>
          <c:yMode val="edge"/>
          <c:x val="0"/>
          <c:y val="0.76221026961309091"/>
          <c:w val="0.82272367858535089"/>
          <c:h val="0.17141952724855167"/>
        </c:manualLayout>
      </c:layout>
      <c:txPr>
        <a:bodyPr/>
        <a:lstStyle/>
        <a:p>
          <a:pPr>
            <a:defRPr sz="2000" b="1" i="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4760211828316805E-5"/>
          <c:y val="8.7253791446683049E-2"/>
          <c:w val="0.98219746417064757"/>
          <c:h val="0.8072335763015059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dLbls>
            <c:dLbl>
              <c:idx val="0"/>
              <c:layout>
                <c:manualLayout>
                  <c:x val="4.5626296152279394E-2"/>
                  <c:y val="-6.6978272255463683E-2"/>
                </c:manualLayout>
              </c:layout>
              <c:showVal val="1"/>
            </c:dLbl>
            <c:dLbl>
              <c:idx val="1"/>
              <c:layout>
                <c:manualLayout>
                  <c:x val="5.2846442987816218E-2"/>
                  <c:y val="-7.6916652118018722E-2"/>
                </c:manualLayout>
              </c:layout>
              <c:showVal val="1"/>
            </c:dLbl>
            <c:dLbl>
              <c:idx val="2"/>
              <c:layout>
                <c:manualLayout>
                  <c:x val="3.3804114357663992E-2"/>
                  <c:y val="-4.3307489644007824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2012 год</c:v>
                </c:pt>
                <c:pt idx="1">
                  <c:v>2013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494498.27</c:v>
                </c:pt>
                <c:pt idx="1">
                  <c:v>524307.21</c:v>
                </c:pt>
              </c:numCache>
            </c:numRef>
          </c:val>
        </c:ser>
        <c:shape val="box"/>
        <c:axId val="146654336"/>
        <c:axId val="146655872"/>
        <c:axId val="0"/>
      </c:bar3DChart>
      <c:catAx>
        <c:axId val="146654336"/>
        <c:scaling>
          <c:orientation val="minMax"/>
        </c:scaling>
        <c:axPos val="b"/>
        <c:tickLblPos val="nextTo"/>
        <c:crossAx val="146655872"/>
        <c:crosses val="autoZero"/>
        <c:auto val="1"/>
        <c:lblAlgn val="ctr"/>
        <c:lblOffset val="100"/>
      </c:catAx>
      <c:valAx>
        <c:axId val="146655872"/>
        <c:scaling>
          <c:orientation val="minMax"/>
        </c:scaling>
        <c:delete val="1"/>
        <c:axPos val="l"/>
        <c:numFmt formatCode="#,##0" sourceLinked="1"/>
        <c:tickLblPos val="none"/>
        <c:crossAx val="1466543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0.296</cdr:x>
      <cdr:y>0.48661</cdr:y>
    </cdr:from>
    <cdr:to>
      <cdr:x>0.78517</cdr:x>
      <cdr:y>0.83419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37880" y="2016224"/>
          <a:ext cx="2376264" cy="1440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/>
            <a:t>2 851 95</a:t>
          </a:r>
          <a:r>
            <a:rPr lang="en-US" sz="2000" b="1" dirty="0" smtClean="0"/>
            <a:t>1</a:t>
          </a:r>
          <a:endParaRPr lang="ru-RU" sz="2000" b="1" dirty="0" smtClean="0"/>
        </a:p>
        <a:p xmlns:a="http://schemas.openxmlformats.org/drawingml/2006/main">
          <a:pPr algn="ctr"/>
          <a:r>
            <a:rPr lang="ru-RU" sz="2000" b="1" dirty="0" smtClean="0"/>
            <a:t>78,5%</a:t>
          </a:r>
        </a:p>
        <a:p xmlns:a="http://schemas.openxmlformats.org/drawingml/2006/main">
          <a:pPr algn="ctr"/>
          <a:r>
            <a:rPr lang="ru-RU" sz="1800" b="1" dirty="0" smtClean="0"/>
            <a:t>Налоговые доходы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0.14706</cdr:x>
      <cdr:y>0.1051</cdr:y>
    </cdr:from>
    <cdr:to>
      <cdr:x>0.54729</cdr:x>
      <cdr:y>0.4353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14380" y="435468"/>
          <a:ext cx="1944218" cy="1368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solidFill>
                <a:srgbClr val="A4F6FA"/>
              </a:solidFill>
            </a:rPr>
            <a:t>781 866</a:t>
          </a:r>
        </a:p>
        <a:p xmlns:a="http://schemas.openxmlformats.org/drawingml/2006/main">
          <a:pPr algn="ctr"/>
          <a:r>
            <a:rPr lang="ru-RU" sz="2000" b="1" dirty="0" smtClean="0">
              <a:solidFill>
                <a:srgbClr val="A4F6FA"/>
              </a:solidFill>
            </a:rPr>
            <a:t>21,5%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rgbClr val="A4F6FA"/>
              </a:solidFill>
            </a:rPr>
            <a:t>Неналоговые доходы</a:t>
          </a:r>
          <a:endParaRPr lang="ru-RU" sz="1600" b="1" dirty="0">
            <a:solidFill>
              <a:srgbClr val="A4F6FA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0.31888</cdr:x>
      <cdr:y>0.32655</cdr:y>
    </cdr:from>
    <cdr:to>
      <cdr:x>0.437</cdr:x>
      <cdr:y>0.42201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915816" y="1872208"/>
          <a:ext cx="1080140" cy="54729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Book Antiqua" pitchFamily="18" charset="0"/>
            </a:rPr>
            <a:t>- </a:t>
          </a:r>
          <a:r>
            <a:rPr lang="ru-RU" sz="2400" b="1" dirty="0" smtClean="0">
              <a:latin typeface="Book Antiqua" pitchFamily="18" charset="0"/>
            </a:rPr>
            <a:t>6690</a:t>
          </a:r>
          <a:endParaRPr lang="ru-RU" sz="2400" b="1" dirty="0">
            <a:latin typeface="Book Antiqua" pitchFamily="18" charset="0"/>
          </a:endParaRPr>
        </a:p>
      </cdr:txBody>
    </cdr:sp>
  </cdr:relSizeAnchor>
  <cdr:relSizeAnchor xmlns:cdr="http://schemas.openxmlformats.org/drawingml/2006/chartDrawing">
    <cdr:from>
      <cdr:x>0.64175</cdr:x>
      <cdr:y>0.74102</cdr:y>
    </cdr:from>
    <cdr:to>
      <cdr:x>0.74675</cdr:x>
      <cdr:y>0.83648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868144" y="4248472"/>
          <a:ext cx="960120" cy="54729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Book Antiqua" pitchFamily="18" charset="0"/>
            </a:rPr>
            <a:t>-400</a:t>
          </a:r>
        </a:p>
        <a:p xmlns:a="http://schemas.openxmlformats.org/drawingml/2006/main">
          <a:endParaRPr lang="ru-RU" sz="1600" dirty="0">
            <a:latin typeface="Book Antiqua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0.17531</cdr:x>
      <cdr:y>0.24536</cdr:y>
    </cdr:from>
    <cdr:to>
      <cdr:x>0.18068</cdr:x>
      <cdr:y>0.91008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1571604" y="1300703"/>
          <a:ext cx="48100" cy="352381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0.69388</cdr:x>
      <cdr:y>0.87235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892" y="2928957"/>
          <a:ext cx="1071538" cy="428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0.54321</cdr:x>
      <cdr:y>0.39131</cdr:y>
    </cdr:from>
    <cdr:to>
      <cdr:x>0.78876</cdr:x>
      <cdr:y>0.49131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43272" y="1928825"/>
          <a:ext cx="1420869" cy="492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0.60161</cdr:x>
      <cdr:y>0.53623</cdr:y>
    </cdr:from>
    <cdr:to>
      <cdr:x>0.9032</cdr:x>
      <cdr:y>0.67869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69492" y="2643206"/>
          <a:ext cx="1839546" cy="7022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solidFill>
                <a:srgbClr val="FFFF00"/>
              </a:solidFill>
            </a:rPr>
            <a:t>52,3%</a:t>
          </a:r>
        </a:p>
        <a:p xmlns:a="http://schemas.openxmlformats.org/drawingml/2006/main">
          <a:pPr algn="ctr"/>
          <a:endParaRPr lang="ru-RU" sz="1600" b="1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0.63621</cdr:x>
      <cdr:y>0.37489</cdr:y>
    </cdr:from>
    <cdr:to>
      <cdr:x>0.8301</cdr:x>
      <cdr:y>0.61481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000364" y="14287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НДФЛ</a:t>
          </a:r>
        </a:p>
        <a:p xmlns:a="http://schemas.openxmlformats.org/drawingml/2006/main">
          <a:r>
            <a: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1 899 037</a:t>
          </a:r>
          <a:endParaRPr lang="ru-RU" sz="24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0.23424</cdr:x>
      <cdr:y>0.73913</cdr:y>
    </cdr:from>
    <cdr:to>
      <cdr:x>0.61294</cdr:x>
      <cdr:y>0.97905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28760" y="3643338"/>
          <a:ext cx="2309877" cy="11826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rPr>
            <a:t>Собственные доходы</a:t>
          </a:r>
          <a:endParaRPr lang="ru-RU" sz="2000" b="1" dirty="0">
            <a:solidFill>
              <a:srgbClr val="FFFF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0.63454</cdr:x>
      <cdr:y>0.39676</cdr:y>
    </cdr:from>
    <cdr:to>
      <cdr:x>0.90769</cdr:x>
      <cdr:y>0.9454</cdr:y>
    </cdr:to>
    <cdr:sp macro="" textlink="">
      <cdr:nvSpPr>
        <cdr:cNvPr id="2" name="Цилиндр 1"/>
        <cdr:cNvSpPr/>
      </cdr:nvSpPr>
      <cdr:spPr>
        <a:xfrm xmlns:a="http://schemas.openxmlformats.org/drawingml/2006/main">
          <a:off x="2969998" y="1808180"/>
          <a:ext cx="1278463" cy="2500330"/>
        </a:xfrm>
        <a:prstGeom xmlns:a="http://schemas.openxmlformats.org/drawingml/2006/main" prst="can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244 562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0.26154</cdr:x>
      <cdr:y>0.34886</cdr:y>
    </cdr:from>
    <cdr:to>
      <cdr:x>0.53846</cdr:x>
      <cdr:y>0.9454</cdr:y>
    </cdr:to>
    <cdr:sp macro="" textlink="">
      <cdr:nvSpPr>
        <cdr:cNvPr id="3" name="Цилиндр 2"/>
        <cdr:cNvSpPr/>
      </cdr:nvSpPr>
      <cdr:spPr>
        <a:xfrm xmlns:a="http://schemas.openxmlformats.org/drawingml/2006/main">
          <a:off x="1224143" y="1589876"/>
          <a:ext cx="1296130" cy="2718633"/>
        </a:xfrm>
        <a:prstGeom xmlns:a="http://schemas.openxmlformats.org/drawingml/2006/main" prst="can">
          <a:avLst/>
        </a:prstGeom>
        <a:solidFill xmlns:a="http://schemas.openxmlformats.org/drawingml/2006/main">
          <a:srgbClr val="92D050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245 016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0.69388</cdr:x>
      <cdr:y>0.87235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892" y="2928957"/>
          <a:ext cx="1071538" cy="428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0.54321</cdr:x>
      <cdr:y>0.39131</cdr:y>
    </cdr:from>
    <cdr:to>
      <cdr:x>0.78876</cdr:x>
      <cdr:y>0.49131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43272" y="1928825"/>
          <a:ext cx="1420869" cy="492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0.16796</cdr:x>
      <cdr:y>0.38355</cdr:y>
    </cdr:from>
    <cdr:to>
      <cdr:x>0.48894</cdr:x>
      <cdr:y>0.58645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92088" y="1551038"/>
          <a:ext cx="1513747" cy="8205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Задолженность 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по неналоговым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доходам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129 626</a:t>
          </a:r>
        </a:p>
        <a:p xmlns:a="http://schemas.openxmlformats.org/drawingml/2006/main">
          <a:pPr algn="ctr"/>
          <a:endParaRPr lang="ru-RU" sz="1600" b="1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53%</a:t>
          </a:r>
        </a:p>
      </cdr:txBody>
    </cdr:sp>
  </cdr:relSizeAnchor>
  <cdr:relSizeAnchor xmlns:cdr="http://schemas.openxmlformats.org/drawingml/2006/chartDrawing">
    <cdr:from>
      <cdr:x>0.55722</cdr:x>
      <cdr:y>0.40786</cdr:y>
    </cdr:from>
    <cdr:to>
      <cdr:x>0.85881</cdr:x>
      <cdr:y>0.55032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788362" y="1649344"/>
          <a:ext cx="1509171" cy="576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Недоимка 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по налогам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114 937</a:t>
          </a:r>
        </a:p>
        <a:p xmlns:a="http://schemas.openxmlformats.org/drawingml/2006/main">
          <a:pPr algn="ctr"/>
          <a:endParaRPr lang="ru-RU" sz="1600" b="1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47</a:t>
          </a:r>
          <a:r>
            <a:rPr lang="ru-RU" sz="1600" b="1" dirty="0" smtClean="0">
              <a:solidFill>
                <a:srgbClr val="FFFF00"/>
              </a:solidFill>
            </a:rPr>
            <a:t>%</a:t>
          </a:r>
        </a:p>
        <a:p xmlns:a="http://schemas.openxmlformats.org/drawingml/2006/main">
          <a:pPr algn="ctr"/>
          <a:endParaRPr lang="ru-RU" sz="1600" b="1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0.14293</cdr:x>
      <cdr:y>0.27766</cdr:y>
    </cdr:from>
    <cdr:to>
      <cdr:x>0.3159</cdr:x>
      <cdr:y>0.44833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5576" y="14876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0.09459</cdr:x>
      <cdr:y>0.28</cdr:y>
    </cdr:from>
    <cdr:to>
      <cdr:x>0.26756</cdr:x>
      <cdr:y>0.45067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0034" y="1500198"/>
          <a:ext cx="914385" cy="914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/>
            <a:t>3 226 100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0.49709</cdr:x>
      <cdr:y>0.2911</cdr:y>
    </cdr:from>
    <cdr:to>
      <cdr:x>0.67007</cdr:x>
      <cdr:y>0.46177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27784" y="1559666"/>
          <a:ext cx="914438" cy="914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/>
            <a:t>3 685 207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0.25675</cdr:x>
      <cdr:y>0.12</cdr:y>
    </cdr:from>
    <cdr:to>
      <cdr:x>0.58366</cdr:x>
      <cdr:y>0.22752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57290" y="642942"/>
          <a:ext cx="1728171" cy="576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/>
            <a:t>2012</a:t>
          </a:r>
        </a:p>
        <a:p xmlns:a="http://schemas.openxmlformats.org/drawingml/2006/main">
          <a:endParaRPr lang="ru-RU" sz="24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0.14293</cdr:x>
      <cdr:y>0.27766</cdr:y>
    </cdr:from>
    <cdr:to>
      <cdr:x>0.3159</cdr:x>
      <cdr:y>0.44833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5576" y="148765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0.09535</cdr:x>
      <cdr:y>0.29568</cdr:y>
    </cdr:from>
    <cdr:to>
      <cdr:x>0.50399</cdr:x>
      <cdr:y>0.48383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4056" y="1584176"/>
          <a:ext cx="2160240" cy="1008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/>
            <a:t>3 633 817</a:t>
          </a:r>
        </a:p>
        <a:p xmlns:a="http://schemas.openxmlformats.org/drawingml/2006/main">
          <a:pPr algn="ctr"/>
          <a:r>
            <a:rPr lang="ru-RU" sz="2400" b="1" dirty="0" smtClean="0"/>
            <a:t>47,5%</a:t>
          </a:r>
        </a:p>
        <a:p xmlns:a="http://schemas.openxmlformats.org/drawingml/2006/main">
          <a:pPr algn="ctr"/>
          <a:endParaRPr lang="ru-RU" sz="2400" b="1" dirty="0"/>
        </a:p>
      </cdr:txBody>
    </cdr:sp>
  </cdr:relSizeAnchor>
  <cdr:relSizeAnchor xmlns:cdr="http://schemas.openxmlformats.org/drawingml/2006/chartDrawing">
    <cdr:from>
      <cdr:x>0.50399</cdr:x>
      <cdr:y>0.36287</cdr:y>
    </cdr:from>
    <cdr:to>
      <cdr:x>0.88539</cdr:x>
      <cdr:y>0.53759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664296" y="1944216"/>
          <a:ext cx="2016224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/>
            <a:t>4 009 470</a:t>
          </a:r>
        </a:p>
        <a:p xmlns:a="http://schemas.openxmlformats.org/drawingml/2006/main">
          <a:pPr algn="ctr"/>
          <a:r>
            <a:rPr lang="ru-RU" sz="2400" b="1" dirty="0" smtClean="0"/>
            <a:t>52,5%</a:t>
          </a:r>
          <a:endParaRPr lang="ru-RU" sz="24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0.46087</cdr:x>
      <cdr:y>0.54348</cdr:y>
    </cdr:from>
    <cdr:to>
      <cdr:x>0.66805</cdr:x>
      <cdr:y>0.6407</cdr:y>
    </cdr:to>
    <cdr:sp macro="" textlink="">
      <cdr:nvSpPr>
        <cdr:cNvPr id="2" name="TextBox 1"/>
        <cdr:cNvSpPr txBox="1"/>
      </cdr:nvSpPr>
      <cdr:spPr>
        <a:xfrm xmlns:a="http://schemas.openxmlformats.org/drawingml/2006/main" rot="20236562">
          <a:off x="4164646" y="2817702"/>
          <a:ext cx="187220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kern="1200" dirty="0" smtClean="0">
              <a:solidFill>
                <a:schemeClr val="accent2"/>
              </a:solidFill>
            </a:rPr>
            <a:t>+298 361</a:t>
          </a:r>
          <a:endParaRPr lang="ru-RU" sz="1800" kern="1200" dirty="0">
            <a:solidFill>
              <a:schemeClr val="accent2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0.58892</cdr:x>
      <cdr:y>0.89908</cdr:y>
    </cdr:from>
    <cdr:to>
      <cdr:x>1</cdr:x>
      <cdr:y>1</cdr:y>
    </cdr:to>
    <cdr:sp macro="" textlink="">
      <cdr:nvSpPr>
        <cdr:cNvPr id="3" name="TextBox 25"/>
        <cdr:cNvSpPr txBox="1"/>
      </cdr:nvSpPr>
      <cdr:spPr>
        <a:xfrm xmlns:a="http://schemas.openxmlformats.org/drawingml/2006/main" flipH="1">
          <a:off x="5429239" y="4661356"/>
          <a:ext cx="371476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2800" b="1" dirty="0" smtClean="0">
              <a:solidFill>
                <a:srgbClr val="C00000"/>
              </a:solidFill>
            </a:rPr>
            <a:t>38 МЦП</a:t>
          </a:r>
          <a:endParaRPr lang="ru-RU" sz="2800" b="1" dirty="0">
            <a:solidFill>
              <a:srgbClr val="C00000"/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0.35833</cdr:x>
      <cdr:y>0.51429</cdr:y>
    </cdr:from>
    <cdr:to>
      <cdr:x>0.50648</cdr:x>
      <cdr:y>0.6196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6344" y="2592288"/>
          <a:ext cx="1280158" cy="5308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76 </a:t>
          </a:r>
        </a:p>
        <a:p xmlns:a="http://schemas.openxmlformats.org/drawingml/2006/main">
          <a:endParaRPr lang="ru-RU" sz="1100" dirty="0">
            <a:solidFill>
              <a:srgbClr val="FFFF00"/>
            </a:solidFill>
          </a:endParaRPr>
        </a:p>
      </cdr:txBody>
    </cdr:sp>
  </cdr:relSizeAnchor>
  <cdr:relSizeAnchor xmlns:cdr="http://schemas.openxmlformats.org/drawingml/2006/chartDrawing">
    <cdr:from>
      <cdr:x>0.11405</cdr:x>
      <cdr:y>0.21858</cdr:y>
    </cdr:from>
    <cdr:to>
      <cdr:x>0.21561</cdr:x>
      <cdr:y>0.32135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55576" y="918864"/>
          <a:ext cx="672808" cy="4320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6</a:t>
          </a:r>
          <a:endParaRPr lang="ru-RU" sz="2400" b="1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0.28333</cdr:x>
      <cdr:y>0.15714</cdr:y>
    </cdr:from>
    <cdr:to>
      <cdr:x>0.38333</cdr:x>
      <cdr:y>0.25283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77009" y="660604"/>
          <a:ext cx="662473" cy="402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3</a:t>
          </a:r>
        </a:p>
        <a:p xmlns:a="http://schemas.openxmlformats.org/drawingml/2006/main">
          <a:endParaRPr lang="ru-RU" sz="2400" b="1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0.20101</cdr:x>
      <cdr:y>0.18432</cdr:y>
    </cdr:from>
    <cdr:to>
      <cdr:x>0.30101</cdr:x>
      <cdr:y>0.28119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31640" y="774848"/>
          <a:ext cx="662473" cy="407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7</a:t>
          </a:r>
        </a:p>
        <a:p xmlns:a="http://schemas.openxmlformats.org/drawingml/2006/main">
          <a:endParaRPr lang="ru-RU" sz="2400" b="1" dirty="0">
            <a:solidFill>
              <a:srgbClr val="FFFF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00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2" tIns="47732" rIns="95462" bIns="4773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778" y="0"/>
            <a:ext cx="307700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2" tIns="47732" rIns="95462" bIns="477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080" y="4861157"/>
            <a:ext cx="5682318" cy="4605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2" tIns="47732" rIns="95462" bIns="477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0673"/>
            <a:ext cx="3077007" cy="51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2" tIns="47732" rIns="95462" bIns="4773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778" y="9720673"/>
            <a:ext cx="3077007" cy="51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2" tIns="47732" rIns="95462" bIns="477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D98821-EF5A-412A-A268-26532C288EC8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3AF0F-9A59-421A-B2A4-5F45D1C8659F}" type="slidenum">
              <a:rPr lang="ru-RU" smtClean="0"/>
              <a:pPr/>
              <a:t>1</a:t>
            </a:fld>
            <a:endParaRPr lang="ru-RU" dirty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49" y="4861324"/>
            <a:ext cx="5207588" cy="4606152"/>
          </a:xfrm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77164-1EA5-4CF2-B12C-66E118A76448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98821-EF5A-412A-A268-26532C288EC8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98821-EF5A-412A-A268-26532C288EC8}" type="slidenum">
              <a:rPr lang="ru-RU" smtClean="0"/>
              <a:pPr/>
              <a:t>24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E5BA5-0A0E-44BC-B311-FE06624AA9FC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1C664-568E-4328-86D5-B486CC9DE5F0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6DA9E-7EF4-415B-8716-571897589259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51716-881F-4094-896F-990F252FF4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6DA089-EE28-4582-9FDE-C52AC4C90596}" type="datetimeFigureOut">
              <a:rPr lang="ru-RU"/>
              <a:pPr>
                <a:defRPr/>
              </a:pPr>
              <a:t>23.07.2014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EC63A5-EE58-4448-B2E2-1885195498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A470A-13CE-4D97-A443-5CE136B947E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0D3DB-D4F2-4FDE-86AB-BB5802E179EE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32063-6D17-4D36-93AF-2C9DFB55742D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7DCAC-17C6-4B2A-888B-FA19D458A815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5B951-4215-4F57-B395-E3E5D1EFD175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8D489-92F9-4787-A9CD-2AD493B52419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3EA07-C96C-41B3-9653-DC7A9529A0B6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A8741-932C-4C5A-835B-9C4972C7A175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chemeClr val="bg1"/>
            </a:gs>
            <a:gs pos="100000">
              <a:srgbClr val="FF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CFC339-C658-49E0-8FF9-6779DDA1AC2D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wedg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mayak.sbor.net/index.php?module=images&amp;func=display&amp;fileId=7&amp;height=306&amp;width=4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www.tvc.ru/bases/news/images/070201011960000_1.jpg" TargetMode="External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atorus.ru/public/ator/data/0f5866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387975"/>
            <a:ext cx="9144000" cy="14700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по отчету об 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исполнении бюджета города Ставрополя за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год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4414" y="500042"/>
            <a:ext cx="59763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Бюджет для граждан</a:t>
            </a:r>
          </a:p>
        </p:txBody>
      </p:sp>
      <p:pic>
        <p:nvPicPr>
          <p:cNvPr id="36866" name="Picture 2" descr="http://sdelanounas.ru/i/b/2/b2JqLmFsdGFwcmVzcy5ydS9waWN0dXJlL3dpZHRoLzU4NC82NTk0OC5qcGc=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928802"/>
            <a:ext cx="6741306" cy="37862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Содержимое 15"/>
          <p:cNvGraphicFramePr>
            <a:graphicFrameLocks noGrp="1"/>
          </p:cNvGraphicFramePr>
          <p:nvPr>
            <p:ph sz="half" idx="1"/>
          </p:nvPr>
        </p:nvGraphicFramePr>
        <p:xfrm>
          <a:off x="785786" y="1785926"/>
          <a:ext cx="8209638" cy="4883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Прямоугольник 32"/>
          <p:cNvSpPr/>
          <p:nvPr/>
        </p:nvSpPr>
        <p:spPr>
          <a:xfrm>
            <a:off x="1785918" y="1285860"/>
            <a:ext cx="296908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7</a:t>
            </a:r>
            <a:r>
              <a:rPr lang="en-US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недовыполнен</a:t>
            </a:r>
            <a:endParaRPr lang="ru-RU" sz="2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072066" y="1357298"/>
            <a:ext cx="2714644" cy="40011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- 46 045 </a:t>
            </a:r>
            <a:endParaRPr lang="ru-RU" sz="2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Левая фигурная скобка 18"/>
          <p:cNvSpPr/>
          <p:nvPr/>
        </p:nvSpPr>
        <p:spPr>
          <a:xfrm>
            <a:off x="323528" y="1844824"/>
            <a:ext cx="785818" cy="4786346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715272" y="121442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 % </a:t>
            </a:r>
          </a:p>
          <a:p>
            <a:pPr algn="ctr"/>
            <a:r>
              <a:rPr lang="ru-RU" b="1" dirty="0" smtClean="0"/>
              <a:t>к плану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244408" y="3714752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14,0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244408" y="4286256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98,6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8244408" y="4929198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83,4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244408" y="2643182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97,1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244408" y="3214686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83,9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244408" y="2143116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56,1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244408" y="6072206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93,6</a:t>
            </a:r>
            <a:endParaRPr lang="ru-RU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244408" y="5500702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95,4</a:t>
            </a:r>
            <a:endParaRPr lang="ru-RU" b="1" dirty="0"/>
          </a:p>
        </p:txBody>
      </p:sp>
      <p:sp>
        <p:nvSpPr>
          <p:cNvPr id="29" name="TextBox 14"/>
          <p:cNvSpPr txBox="1">
            <a:spLocks noChangeArrowheads="1"/>
          </p:cNvSpPr>
          <p:nvPr/>
        </p:nvSpPr>
        <p:spPr bwMode="auto">
          <a:xfrm>
            <a:off x="7918450" y="928670"/>
            <a:ext cx="1225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тыс. руб.</a:t>
            </a:r>
          </a:p>
        </p:txBody>
      </p:sp>
      <p:sp>
        <p:nvSpPr>
          <p:cNvPr id="26" name="Прямоугольный треугольник 25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10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857356" y="0"/>
            <a:ext cx="676409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Неналоговые доходы,  по которым план </a:t>
            </a:r>
            <a:b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 выполнен за 2013 год</a:t>
            </a:r>
            <a:endParaRPr lang="ru-RU" sz="28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32"/>
          <p:cNvGraphicFramePr>
            <a:graphicFrameLocks noChangeAspect="1"/>
          </p:cNvGraphicFramePr>
          <p:nvPr/>
        </p:nvGraphicFramePr>
        <p:xfrm>
          <a:off x="-612576" y="620688"/>
          <a:ext cx="4680520" cy="4557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4283968" y="2636912"/>
          <a:ext cx="5004048" cy="4043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0034" y="5286388"/>
            <a:ext cx="14221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01.01.2013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7422" y="5286388"/>
            <a:ext cx="14221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01.01.2014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0-конечная звезда 15"/>
          <p:cNvSpPr/>
          <p:nvPr/>
        </p:nvSpPr>
        <p:spPr>
          <a:xfrm>
            <a:off x="4716016" y="1124744"/>
            <a:ext cx="3142132" cy="1447000"/>
          </a:xfrm>
          <a:prstGeom prst="star10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Доля недоимки к начисленным платежам - 6,3%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4"/>
          <p:cNvSpPr txBox="1">
            <a:spLocks noChangeArrowheads="1"/>
          </p:cNvSpPr>
          <p:nvPr/>
        </p:nvSpPr>
        <p:spPr bwMode="auto">
          <a:xfrm>
            <a:off x="7918450" y="928670"/>
            <a:ext cx="1225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тыс. руб.</a:t>
            </a:r>
          </a:p>
        </p:txBody>
      </p:sp>
      <p:sp>
        <p:nvSpPr>
          <p:cNvPr id="19" name="Стрелка вправо 18"/>
          <p:cNvSpPr/>
          <p:nvPr/>
        </p:nvSpPr>
        <p:spPr>
          <a:xfrm rot="435252">
            <a:off x="848230" y="1220322"/>
            <a:ext cx="2428892" cy="114300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ts val="1920"/>
              </a:lnSpc>
            </a:pPr>
            <a:r>
              <a:rPr lang="ru-RU" sz="1600" b="1" i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Снижение на 454 тыс. руб. или на 0,2%</a:t>
            </a:r>
          </a:p>
        </p:txBody>
      </p:sp>
      <p:sp>
        <p:nvSpPr>
          <p:cNvPr id="11" name="Прямоугольный треугольник 10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02854" y="6488668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596" y="0"/>
            <a:ext cx="84169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Сведения о недоимке в бюджет города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Ставрополя</a:t>
            </a:r>
            <a:endParaRPr lang="ru-RU" sz="28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206"/>
          <p:cNvSpPr>
            <a:spLocks noChangeArrowheads="1"/>
          </p:cNvSpPr>
          <p:nvPr/>
        </p:nvSpPr>
        <p:spPr bwMode="auto">
          <a:xfrm>
            <a:off x="2987824" y="4797152"/>
            <a:ext cx="3024336" cy="2060848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Проводилась работа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выявлению у заявителей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муниципальных услуг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задолженности по платежам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бюджет города,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395 заявителями погашено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45 919 тыс. руб.</a:t>
            </a:r>
            <a:endParaRPr lang="ru-RU" sz="16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 206"/>
          <p:cNvSpPr>
            <a:spLocks noChangeArrowheads="1"/>
          </p:cNvSpPr>
          <p:nvPr/>
        </p:nvSpPr>
        <p:spPr bwMode="auto">
          <a:xfrm>
            <a:off x="2843808" y="836712"/>
            <a:ext cx="3168352" cy="1584176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b"/>
          <a:lstStyle/>
          <a:p>
            <a:pPr algn="ctr">
              <a:defRPr/>
            </a:pPr>
            <a:endParaRPr lang="ru-RU" sz="16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Проведено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 заседания консультативного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совета в администрации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Ставрополя погашено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11 312 тыс. руб.</a:t>
            </a:r>
            <a:endParaRPr lang="ru-RU" sz="16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val 206"/>
          <p:cNvSpPr>
            <a:spLocks noChangeArrowheads="1"/>
          </p:cNvSpPr>
          <p:nvPr/>
        </p:nvSpPr>
        <p:spPr bwMode="auto">
          <a:xfrm>
            <a:off x="6084168" y="4869160"/>
            <a:ext cx="3059832" cy="1872208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Проведено 31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заседание в администрации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Ставрополя по заслушиванию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105 арендаторов – должников,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результате погашено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30 396 тыс. руб. </a:t>
            </a:r>
          </a:p>
        </p:txBody>
      </p:sp>
      <p:sp>
        <p:nvSpPr>
          <p:cNvPr id="26" name="Oval 206"/>
          <p:cNvSpPr>
            <a:spLocks noChangeArrowheads="1"/>
          </p:cNvSpPr>
          <p:nvPr/>
        </p:nvSpPr>
        <p:spPr bwMode="auto">
          <a:xfrm>
            <a:off x="6084168" y="908720"/>
            <a:ext cx="3059832" cy="1728192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Проведено 41 заседание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комиссий по снижению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недоимки в администрациях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районов, должниками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погашено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14 639 тыс. руб.</a:t>
            </a:r>
            <a:endParaRPr lang="ru-RU" sz="16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al 206"/>
          <p:cNvSpPr>
            <a:spLocks noChangeArrowheads="1"/>
          </p:cNvSpPr>
          <p:nvPr/>
        </p:nvSpPr>
        <p:spPr bwMode="auto">
          <a:xfrm>
            <a:off x="0" y="836712"/>
            <a:ext cx="2820852" cy="1872208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Проведено 36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заседаний городской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комиссии по контролю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поступлением арендной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платы за землю,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погашено 27 691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16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al 206"/>
          <p:cNvSpPr>
            <a:spLocks noChangeArrowheads="1"/>
          </p:cNvSpPr>
          <p:nvPr/>
        </p:nvSpPr>
        <p:spPr bwMode="auto">
          <a:xfrm>
            <a:off x="0" y="4797152"/>
            <a:ext cx="2915816" cy="1944216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Проведено 18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заседаний  комиссии по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взысканию задолженности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арендной плате за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недвижимое имущество,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погашено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27 691 тыс. руб.</a:t>
            </a:r>
            <a:endParaRPr lang="ru-RU" sz="16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Стрелка вниз 39"/>
          <p:cNvSpPr/>
          <p:nvPr/>
        </p:nvSpPr>
        <p:spPr>
          <a:xfrm>
            <a:off x="4427984" y="4357694"/>
            <a:ext cx="360040" cy="439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Стрелка вниз 40"/>
          <p:cNvSpPr/>
          <p:nvPr/>
        </p:nvSpPr>
        <p:spPr>
          <a:xfrm rot="18003102">
            <a:off x="6015183" y="3626852"/>
            <a:ext cx="455883" cy="436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Стрелка вниз 41"/>
          <p:cNvSpPr/>
          <p:nvPr/>
        </p:nvSpPr>
        <p:spPr>
          <a:xfrm rot="14335354">
            <a:off x="5896228" y="2096552"/>
            <a:ext cx="490243" cy="1501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Стрелка вниз 42"/>
          <p:cNvSpPr/>
          <p:nvPr/>
        </p:nvSpPr>
        <p:spPr>
          <a:xfrm rot="7183018">
            <a:off x="2471431" y="2260804"/>
            <a:ext cx="402068" cy="132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Стрелка вниз 43"/>
          <p:cNvSpPr/>
          <p:nvPr/>
        </p:nvSpPr>
        <p:spPr>
          <a:xfrm rot="3221425">
            <a:off x="2780138" y="3380098"/>
            <a:ext cx="518714" cy="19617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 rot="10800000">
            <a:off x="4211960" y="2420888"/>
            <a:ext cx="434328" cy="5794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Oval 206"/>
          <p:cNvSpPr>
            <a:spLocks noChangeArrowheads="1"/>
          </p:cNvSpPr>
          <p:nvPr/>
        </p:nvSpPr>
        <p:spPr bwMode="auto">
          <a:xfrm>
            <a:off x="0" y="2924944"/>
            <a:ext cx="2555776" cy="1656184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Проведено 107 рейдов,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215 должниками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погашена задолженность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сумме 4 772 тыс. руб.</a:t>
            </a:r>
          </a:p>
        </p:txBody>
      </p:sp>
      <p:sp>
        <p:nvSpPr>
          <p:cNvPr id="24" name="Стрелка вниз 23"/>
          <p:cNvSpPr/>
          <p:nvPr/>
        </p:nvSpPr>
        <p:spPr>
          <a:xfrm rot="3221425">
            <a:off x="2460028" y="3589503"/>
            <a:ext cx="414527" cy="4026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Oval 206"/>
          <p:cNvSpPr>
            <a:spLocks noChangeArrowheads="1"/>
          </p:cNvSpPr>
          <p:nvPr/>
        </p:nvSpPr>
        <p:spPr bwMode="auto">
          <a:xfrm>
            <a:off x="6372200" y="2852936"/>
            <a:ext cx="2771800" cy="1800200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Проводилась работа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погашению встречных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обязательств, в результате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бюджет города привлечено 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29 350 тыс. руб. </a:t>
            </a:r>
          </a:p>
          <a:p>
            <a:pPr algn="ctr">
              <a:defRPr/>
            </a:pPr>
            <a:endParaRPr lang="ru-RU" sz="1600" b="1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трелка вниз 32"/>
          <p:cNvSpPr/>
          <p:nvPr/>
        </p:nvSpPr>
        <p:spPr>
          <a:xfrm rot="8621425" flipH="1" flipV="1">
            <a:off x="5872647" y="3960043"/>
            <a:ext cx="460689" cy="13394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Овал 38"/>
          <p:cNvSpPr/>
          <p:nvPr/>
        </p:nvSpPr>
        <p:spPr>
          <a:xfrm>
            <a:off x="2771800" y="2780928"/>
            <a:ext cx="3371836" cy="15767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191 770 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тыс. </a:t>
            </a:r>
            <a:r>
              <a:rPr lang="ru-RU" sz="1600" b="1" dirty="0" err="1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руб</a:t>
            </a:r>
            <a:r>
              <a:rPr lang="en-US" sz="16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ый треугольник 26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357290" y="0"/>
            <a:ext cx="668734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Информация о проведенных в 2013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endParaRPr lang="en-US" sz="28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мероприятиях по снижению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недоимки</a:t>
            </a:r>
            <a:endParaRPr lang="ru-RU" sz="28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357166"/>
          <a:ext cx="5286380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3779912" y="1412776"/>
          <a:ext cx="5364088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Овал 5"/>
          <p:cNvSpPr/>
          <p:nvPr/>
        </p:nvSpPr>
        <p:spPr>
          <a:xfrm>
            <a:off x="2428860" y="1643050"/>
            <a:ext cx="1800200" cy="12144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37223" y="1214422"/>
            <a:ext cx="11067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+mn-lt"/>
                <a:cs typeface="+mn-cs"/>
              </a:rPr>
              <a:t>тыс. руб.</a:t>
            </a:r>
          </a:p>
        </p:txBody>
      </p:sp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4067944" y="1772816"/>
          <a:ext cx="5286380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" name="Рисунок 11" descr="j0439805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4410595">
            <a:off x="4223053" y="1493906"/>
            <a:ext cx="2861641" cy="2452478"/>
          </a:xfrm>
          <a:prstGeom prst="rect">
            <a:avLst/>
          </a:prstGeom>
        </p:spPr>
      </p:pic>
      <p:sp>
        <p:nvSpPr>
          <p:cNvPr id="13" name="TextBox 1"/>
          <p:cNvSpPr txBox="1"/>
          <p:nvPr/>
        </p:nvSpPr>
        <p:spPr>
          <a:xfrm>
            <a:off x="6572264" y="1571612"/>
            <a:ext cx="1728192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/>
              <a:t>2013</a:t>
            </a:r>
          </a:p>
          <a:p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715140" y="2143116"/>
            <a:ext cx="2843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Прирост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+ 324 263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786578" y="3500438"/>
            <a:ext cx="1800200" cy="12144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3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8596" y="0"/>
            <a:ext cx="846712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безвозмездных поступлений и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удельный</a:t>
            </a:r>
            <a:endParaRPr lang="en-US" sz="28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вес в структуре доходов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720080"/>
          </a:xfrm>
        </p:spPr>
        <p:txBody>
          <a:bodyPr/>
          <a:lstStyle/>
          <a:p>
            <a:r>
              <a:rPr lang="ru-RU" sz="26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Динамика доходов от внебюджетной деятельности муниципальных бюджетных и автономных учреждений г. Ставрополя </a:t>
            </a:r>
            <a:br>
              <a:rPr lang="ru-RU" sz="26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26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за 2012-2013 годы</a:t>
            </a:r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 smtClean="0"/>
              <a:t> </a:t>
            </a:r>
            <a:endParaRPr lang="ru-RU" sz="2600" b="1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323528" y="1700808"/>
          <a:ext cx="864096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812360" y="1556792"/>
            <a:ext cx="1210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тыс. руб.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 rot="20227049">
            <a:off x="3477794" y="2873895"/>
            <a:ext cx="1750986" cy="972821"/>
          </a:xfrm>
          <a:prstGeom prst="stripedRightArrow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ts val="1920"/>
              </a:lnSpc>
            </a:pPr>
            <a:r>
              <a:rPr lang="ru-RU" sz="1800" b="1" i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+ </a:t>
            </a:r>
            <a:r>
              <a:rPr lang="ru-RU" sz="2400" dirty="0" smtClean="0">
                <a:solidFill>
                  <a:schemeClr val="tx1"/>
                </a:solidFill>
              </a:rPr>
              <a:t>29 809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ый треугольник 7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4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08912" cy="936104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Меры по обеспечению выполнения 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плановых назначений по расходам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1275617"/>
          <a:ext cx="9144000" cy="5559841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9144000"/>
              </a:tblGrid>
              <a:tr h="967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</a:rPr>
                        <a:t>1. Безусловный </a:t>
                      </a:r>
                      <a:r>
                        <a:rPr lang="ru-RU" sz="2000" dirty="0">
                          <a:solidFill>
                            <a:srgbClr val="800000"/>
                          </a:solidFill>
                        </a:rPr>
                        <a:t>контроль за сроками размещения муниципального заказа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 anchor="ctr">
                    <a:solidFill>
                      <a:schemeClr val="accent1"/>
                    </a:solidFill>
                  </a:tcPr>
                </a:tc>
              </a:tr>
              <a:tr h="20255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</a:rPr>
                        <a:t>2. Мониторинг  </a:t>
                      </a:r>
                      <a:r>
                        <a:rPr lang="ru-RU" sz="2000" dirty="0">
                          <a:solidFill>
                            <a:srgbClr val="800000"/>
                          </a:solidFill>
                        </a:rPr>
                        <a:t>экономии бюджетных ассигнований, сложившейся по итогам размещения заказов на поставки товаров, выполнение работ, оказание услуг для муниципальных нужд и нужд муниципальных бюджетных учреждений города Ставрополя, в целях своевременного перераспределения сумм экономии на приоритетные направления расходов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 anchor="ctr">
                    <a:solidFill>
                      <a:srgbClr val="FFCCFF"/>
                    </a:solidFill>
                  </a:tcPr>
                </a:tc>
              </a:tr>
              <a:tr h="955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</a:rPr>
                        <a:t>3.</a:t>
                      </a:r>
                      <a:r>
                        <a:rPr lang="ru-RU" sz="2000" baseline="0" dirty="0" smtClean="0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800000"/>
                          </a:solidFill>
                        </a:rPr>
                        <a:t>Анализ </a:t>
                      </a:r>
                      <a:r>
                        <a:rPr lang="ru-RU" sz="2000" dirty="0">
                          <a:solidFill>
                            <a:srgbClr val="800000"/>
                          </a:solidFill>
                        </a:rPr>
                        <a:t>динамики кредиторской и дебиторской задолженности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 anchor="ctr">
                    <a:solidFill>
                      <a:srgbClr val="CCFFCC"/>
                    </a:solidFill>
                  </a:tcPr>
                </a:tc>
              </a:tr>
              <a:tr h="1556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800000"/>
                          </a:solidFill>
                        </a:rPr>
                        <a:t>4. Контроль </a:t>
                      </a:r>
                      <a:r>
                        <a:rPr lang="ru-RU" sz="2000" dirty="0">
                          <a:solidFill>
                            <a:srgbClr val="800000"/>
                          </a:solidFill>
                        </a:rPr>
                        <a:t>за своевременной выплатой заработной платы работникам бюджетных учреждений, оплатой коммунальных услуг в объемах, соответствующих потреблению, выплатой средств  на исполнение публичных нормативных обязательств в полном объеме</a:t>
                      </a:r>
                      <a:endParaRPr lang="ru-RU" sz="2000" dirty="0">
                        <a:solidFill>
                          <a:srgbClr val="8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 anchor="ctr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ый треугольник 4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15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028384" cy="1152128"/>
          </a:xfrm>
        </p:spPr>
        <p:txBody>
          <a:bodyPr/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Исполнение расходной части бюджета города Ставрополя за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 и 2013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годы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673424"/>
          <a:ext cx="90364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Штриховая стрелка вправо 7"/>
          <p:cNvSpPr/>
          <p:nvPr/>
        </p:nvSpPr>
        <p:spPr>
          <a:xfrm rot="5400000">
            <a:off x="3244193" y="2327915"/>
            <a:ext cx="819697" cy="592976"/>
          </a:xfrm>
          <a:prstGeom prst="stripedRightArrow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ts val="1920"/>
              </a:lnSpc>
            </a:pPr>
            <a:r>
              <a:rPr lang="ru-RU" sz="1800" b="1" i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dirty="0"/>
          </a:p>
        </p:txBody>
      </p:sp>
      <p:sp>
        <p:nvSpPr>
          <p:cNvPr id="10" name="Штриховая стрелка вправо 9"/>
          <p:cNvSpPr/>
          <p:nvPr/>
        </p:nvSpPr>
        <p:spPr>
          <a:xfrm rot="5400000">
            <a:off x="6458903" y="2327915"/>
            <a:ext cx="819697" cy="592976"/>
          </a:xfrm>
          <a:prstGeom prst="stripedRightArrow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ts val="1920"/>
              </a:lnSpc>
            </a:pPr>
            <a:r>
              <a:rPr lang="ru-RU" sz="1800" b="1" i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214678" y="1500174"/>
            <a:ext cx="1095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97,4%</a:t>
            </a:r>
          </a:p>
          <a:p>
            <a:pPr algn="ctr"/>
            <a:r>
              <a:rPr lang="ru-RU" dirty="0" smtClean="0">
                <a:solidFill>
                  <a:schemeClr val="accent2"/>
                </a:solidFill>
              </a:rPr>
              <a:t>-189 910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43636" y="1428736"/>
            <a:ext cx="1484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/>
                </a:solidFill>
              </a:rPr>
              <a:t>94,4%</a:t>
            </a:r>
          </a:p>
          <a:p>
            <a:pPr algn="ctr"/>
            <a:r>
              <a:rPr lang="ru-RU" dirty="0" smtClean="0">
                <a:solidFill>
                  <a:schemeClr val="accent2"/>
                </a:solidFill>
              </a:rPr>
              <a:t>- 439 933</a:t>
            </a:r>
            <a:endParaRPr lang="ru-RU" dirty="0">
              <a:solidFill>
                <a:schemeClr val="accent2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4283968" y="4509120"/>
            <a:ext cx="180020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" name="Прямоугольный треугольник 10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16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8028384" cy="1152128"/>
          </a:xfrm>
        </p:spPr>
        <p:txBody>
          <a:bodyPr/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Исполнение расходов бюджета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города Ставрополя в части межбюджетных трансфертов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</a:br>
            <a:endParaRPr lang="ru-RU" sz="28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11560" y="2708920"/>
            <a:ext cx="2605968" cy="144016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98,9%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012160" y="2636912"/>
            <a:ext cx="2605968" cy="144016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90,4%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11560" y="4941168"/>
            <a:ext cx="2605968" cy="144016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97,8%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6012160" y="4869160"/>
            <a:ext cx="2605968" cy="144016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91,8%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23728" y="3933056"/>
            <a:ext cx="4824536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80000"/>
              </a:lnSpc>
              <a:spcBef>
                <a:spcPct val="20000"/>
              </a:spcBef>
              <a:buClr>
                <a:srgbClr val="0000CC"/>
              </a:buClr>
              <a:defRPr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 том числе</a:t>
            </a:r>
          </a:p>
          <a:p>
            <a:pPr lvl="1" algn="ctr">
              <a:lnSpc>
                <a:spcPct val="80000"/>
              </a:lnSpc>
              <a:spcBef>
                <a:spcPct val="20000"/>
              </a:spcBef>
              <a:buClr>
                <a:srgbClr val="0000CC"/>
              </a:buClr>
              <a:defRPr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субсидия на статус административного</a:t>
            </a:r>
          </a:p>
          <a:p>
            <a:pPr lvl="1" algn="ctr">
              <a:lnSpc>
                <a:spcPct val="80000"/>
              </a:lnSpc>
              <a:spcBef>
                <a:spcPct val="20000"/>
              </a:spcBef>
              <a:buClr>
                <a:srgbClr val="0000CC"/>
              </a:buClr>
              <a:defRPr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центра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572264" y="1714488"/>
            <a:ext cx="158417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2013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3929058" y="2786058"/>
            <a:ext cx="1750986" cy="972821"/>
          </a:xfrm>
          <a:prstGeom prst="stripedRightArrow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ts val="1920"/>
              </a:lnSpc>
            </a:pPr>
            <a:r>
              <a:rPr lang="ru-RU" sz="1800" b="1" i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- 8,2 %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8" name="Штриховая стрелка вправо 17"/>
          <p:cNvSpPr/>
          <p:nvPr/>
        </p:nvSpPr>
        <p:spPr>
          <a:xfrm>
            <a:off x="3786182" y="5286388"/>
            <a:ext cx="1750986" cy="972821"/>
          </a:xfrm>
          <a:prstGeom prst="stripedRightArrow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ts val="1920"/>
              </a:lnSpc>
            </a:pPr>
            <a:r>
              <a:rPr lang="ru-RU" sz="1800" b="1" i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- 6,0 %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85852" y="1714488"/>
            <a:ext cx="144142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2012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ый треугольник 12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17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8028384" cy="1052736"/>
          </a:xfrm>
        </p:spPr>
        <p:txBody>
          <a:bodyPr/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Динамика структуры остатков средств на счетах бюджета города Ставрополя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0" y="1772816"/>
          <a:ext cx="9144000" cy="3846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920"/>
                <a:gridCol w="1800200"/>
                <a:gridCol w="1728192"/>
                <a:gridCol w="1763688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1800" b="1" kern="1200" cap="none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Наименование показателей</a:t>
                      </a:r>
                      <a:endParaRPr lang="ru-RU" sz="1800" b="1" kern="1200" cap="none" baseline="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cap="none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На 01.01.2013 </a:t>
                      </a:r>
                    </a:p>
                    <a:p>
                      <a:endParaRPr lang="ru-RU" sz="1800" b="1" kern="1200" cap="none" baseline="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cap="none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На 01.01.2014 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cap="none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Отклонение</a:t>
                      </a:r>
                      <a:endParaRPr lang="ru-RU" sz="1800" b="1" cap="none" baseline="0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cap="none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Средства краевого  и федерального бюджета</a:t>
                      </a:r>
                      <a:endParaRPr lang="ru-RU" b="1" cap="none" baseline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35 400</a:t>
                      </a:r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</a:t>
                      </a:r>
                      <a:r>
                        <a:rPr lang="ru-RU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78 138</a:t>
                      </a:r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+342 73</a:t>
                      </a:r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8</a:t>
                      </a:r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296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cap="none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Средства государственной корпорации Фонда содействия реформированию жилищно-коммунального хозяйства</a:t>
                      </a:r>
                      <a:endParaRPr lang="ru-RU" b="1" cap="none" baseline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8 305</a:t>
                      </a:r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- 8 305</a:t>
                      </a:r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cap="none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Собственные средства бюджета</a:t>
                      </a:r>
                      <a:endParaRPr lang="ru-RU" b="1" cap="none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189 31</a:t>
                      </a:r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7</a:t>
                      </a:r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-32 465</a:t>
                      </a:r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-</a:t>
                      </a:r>
                      <a:r>
                        <a:rPr lang="ru-RU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221 78</a:t>
                      </a:r>
                      <a:r>
                        <a:rPr lang="en-US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42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cap="none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ИТОГО</a:t>
                      </a:r>
                      <a:endParaRPr lang="ru-RU" sz="2100" b="1" cap="none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233 02</a:t>
                      </a:r>
                      <a:r>
                        <a:rPr lang="en-US" sz="2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sz="21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345 67</a:t>
                      </a:r>
                      <a:r>
                        <a:rPr lang="en-US" sz="2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sz="21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+112 65</a:t>
                      </a:r>
                      <a:r>
                        <a:rPr lang="en-US" sz="2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sz="21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ый треугольник 4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18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571472" y="214290"/>
            <a:ext cx="8280920" cy="11521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Объем неосвоенных средств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в разрезе источников финансирования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8532813" y="623728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b="1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7668344" y="1412776"/>
            <a:ext cx="1210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тыс. руб.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4643438" y="4572008"/>
            <a:ext cx="3384437" cy="1224136"/>
          </a:xfrm>
          <a:prstGeom prst="rect">
            <a:avLst/>
          </a:prstGeom>
        </p:spPr>
        <p:txBody>
          <a:bodyPr vert="horz" wrap="none" anchor="ctr">
            <a:normAutofit fontScale="62500" lnSpcReduction="2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548640" indent="-411480" algn="ctr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lang="ru-RU" sz="35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 краевого и</a:t>
            </a:r>
            <a:endParaRPr lang="en-US" sz="35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48640" indent="-411480" algn="ctr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35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федерального бюджетов </a:t>
            </a:r>
          </a:p>
          <a:p>
            <a:pPr marL="548640" indent="-411480" algn="ctr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35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387 890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395536" y="4653136"/>
            <a:ext cx="3419872" cy="1080120"/>
          </a:xfrm>
          <a:prstGeom prst="rect">
            <a:avLst/>
          </a:prstGeom>
        </p:spPr>
        <p:txBody>
          <a:bodyPr vert="horz" wrap="none" anchor="ctr">
            <a:noAutofit/>
          </a:bodyPr>
          <a:lstStyle/>
          <a:p>
            <a:pPr marL="548640" lvl="0" indent="-41148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 </a:t>
            </a:r>
            <a:endParaRPr lang="en-US" sz="2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48640" lvl="0" indent="-41148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бюджета</a:t>
            </a:r>
          </a:p>
          <a:p>
            <a:pPr marL="548640" lvl="0" indent="-41148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52 043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11760" y="1556792"/>
            <a:ext cx="34306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Всего: 439 933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 rot="1255993">
            <a:off x="2383609" y="2411057"/>
            <a:ext cx="1208429" cy="19153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 rot="20217881">
            <a:off x="4982762" y="2426416"/>
            <a:ext cx="1208429" cy="19153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ый треугольник 10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19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357158" y="142853"/>
            <a:ext cx="8643966" cy="706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Предисловие						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3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Показатели социально – экономического развития города Ставрополя за 2013 год	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4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бюджета города Ставрополя за 2013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5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города Ставрополя  за 2013 год по собственным доходам 	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6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поступления по собственным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доходам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7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					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8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доходные источники, по которым  в 2013 году план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перевыполнен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9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Неналоговые доходы,  по которым план не выполнен за 2013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 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10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Сведения о недоимке в бюджет города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Ставрополя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11</a:t>
            </a:r>
            <a:endParaRPr lang="en-US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о проведенных в 2013 году мероприятиях по снижению недоимки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12 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безвозмездных поступлений и удельный вес в структуре доходов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13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доходов от внебюджетной деятельности муниципальных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бюджетных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автономных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/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учреждений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2012-2013 годы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                      	                         	14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Меры по обеспечению выполнения плановых назначений по расходам 		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15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расходной части бюджета города Ставрополя за 2012 и 2013 годы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kumimoji="0" lang="ru-RU" sz="11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расходов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города Ставрополя в части межбюджетных трансфертов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11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	</a:t>
            </a:r>
            <a:r>
              <a:rPr kumimoji="0" lang="ru-RU" sz="11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17 </a:t>
            </a:r>
          </a:p>
          <a:p>
            <a:pPr lvl="0"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структуры остатков средств на счетах бюджета города Ставрополя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18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Объем неосвоенных средств в разрезе источников финансирования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19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исполнения расходной части бюджета города в разрезе главных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распорядителей</a:t>
            </a:r>
          </a:p>
          <a:p>
            <a:pPr lvl="0" eaLnBrk="0" hangingPunct="0"/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бюджетных средств за 2013 год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</a:t>
            </a:r>
            <a:r>
              <a:rPr kumimoji="0" lang="ru-RU" sz="11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			 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 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Финансирование адресной инвестиционной программы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2013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21 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Финансирование муниципальных целевых программ города Ставрополя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                       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Финансирование приоритетных национальных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проектов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                         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 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расходной части бюджета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2013 год в разрезе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отраслей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города Ставрополя за 2013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  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Финансирование приоритетных социально-значимых статей расходов за 2013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                 	</a:t>
            </a:r>
            <a:r>
              <a:rPr kumimoji="0" lang="ru-RU" sz="11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Указов Президента Российской Федерации от 07 мая 2012 года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                     	</a:t>
            </a:r>
            <a:r>
              <a:rPr kumimoji="0" lang="ru-RU" sz="11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endParaRPr lang="en-US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капитальный ремонт и приобретение оборудования в учреждениях</a:t>
            </a:r>
          </a:p>
          <a:p>
            <a:pPr algn="just">
              <a:defRPr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социальной сферы в 2013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	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29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на финансирование отраслей городского хозяйства в 201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году в сравнении с 2012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годом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         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30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на содержание  органов местного самоуправления города Ставрополя (ОМСУ) в 2013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31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просроченной кредиторской задолженности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2011 – 2013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годы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дебиторской задолженности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2011 – 2013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годы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 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33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муниципального долга города Ставрополя за 201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- 201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годы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                        </a:t>
            </a: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34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для контактов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			                    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endParaRPr lang="en-US" sz="1100" b="1" dirty="0" smtClean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endParaRPr lang="ru-RU" sz="1100" b="1" dirty="0" smtClean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/>
          <a:lstStyle/>
          <a:p>
            <a:r>
              <a:rPr lang="en-US" sz="28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/>
            </a:r>
            <a:br>
              <a:rPr lang="en-US" sz="28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28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Анализ исполнения расходной части бюджета города в разрезе главных</a:t>
            </a:r>
            <a:r>
              <a:rPr lang="en-US" sz="28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28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распорядителей бюджетных средств за </a:t>
            </a:r>
            <a:r>
              <a:rPr lang="ru-RU" sz="2800" b="1" kern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ru-RU" sz="28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год </a:t>
            </a:r>
            <a:br>
              <a:rPr lang="ru-RU" sz="28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</a:br>
            <a:endParaRPr lang="ru-RU" sz="2800" b="1" kern="1200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357298"/>
          <a:ext cx="9144001" cy="5034607"/>
        </p:xfrm>
        <a:graphic>
          <a:graphicData uri="http://schemas.openxmlformats.org/drawingml/2006/table">
            <a:tbl>
              <a:tblPr/>
              <a:tblGrid>
                <a:gridCol w="541421"/>
                <a:gridCol w="7297521"/>
                <a:gridCol w="1305059"/>
              </a:tblGrid>
              <a:tr h="288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Код ГРБС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ГРБС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Исполнение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год.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назначений, %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605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Комитет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муниципального заказа и торговли администрации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609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Управление труда и социальной поддержки населения по осуществлению отдельных государственных полномочий в городе Ставрополе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611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Управление физической культуры и спорта администрации 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618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 Октябрьского района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624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Управление по делам ГО и ЧС администрации 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219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640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Управление труда, социальной защиты и работы с населением в районах города администрации 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617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 Ленинского района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99,9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Ставропольская городская Дума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98,0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612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Управление по делам молодежи администрации 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99,8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602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Комитет по управлению муниципальным имуществом администрации 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99,7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619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 Промышленного района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99,7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607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Управление культуры администрации 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99,7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1047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606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Управление образования администрации 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99,6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604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Комитет финансов и бюджета администрации 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98,3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608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Управление здравоохранения администрации 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96,9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601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 города 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94,0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621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Комитет градостроительства администрации 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89,5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2210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620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Комитет городского хозяйства администрации г.Ставрополя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71,8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98" marR="441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ый треугольник 4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20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Цилиндр 14"/>
          <p:cNvSpPr/>
          <p:nvPr/>
        </p:nvSpPr>
        <p:spPr>
          <a:xfrm>
            <a:off x="4860032" y="3214686"/>
            <a:ext cx="2304256" cy="2945488"/>
          </a:xfrm>
          <a:prstGeom prst="can">
            <a:avLst/>
          </a:prstGeom>
          <a:gradFill flip="none" rotWithShape="1">
            <a:gsLst>
              <a:gs pos="0">
                <a:srgbClr val="C9987D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</a:rPr>
              <a:t>127 428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  <a:defRPr/>
            </a:pPr>
            <a:endParaRPr lang="ru-RU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2" name="Цилиндр 11"/>
          <p:cNvSpPr/>
          <p:nvPr/>
        </p:nvSpPr>
        <p:spPr>
          <a:xfrm>
            <a:off x="1691680" y="2636912"/>
            <a:ext cx="2376264" cy="3520982"/>
          </a:xfrm>
          <a:prstGeom prst="can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50000">
                <a:srgbClr val="9CB86E"/>
              </a:gs>
              <a:gs pos="100000">
                <a:srgbClr val="156B13"/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139 16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8037223" y="1052736"/>
            <a:ext cx="11067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+mn-lt"/>
                <a:cs typeface="+mn-cs"/>
              </a:rPr>
              <a:t>тыс. руб.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032746" y="0"/>
            <a:ext cx="8111254" cy="90489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Финансирование адресной инвестиционной программы</a:t>
            </a:r>
          </a:p>
          <a:p>
            <a: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за 2013 год</a:t>
            </a:r>
          </a:p>
        </p:txBody>
      </p:sp>
      <p:sp>
        <p:nvSpPr>
          <p:cNvPr id="19" name="Штриховая стрелка вправо 18"/>
          <p:cNvSpPr/>
          <p:nvPr/>
        </p:nvSpPr>
        <p:spPr>
          <a:xfrm rot="605951">
            <a:off x="3402498" y="1350067"/>
            <a:ext cx="2718797" cy="1684664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ru-RU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buFontTx/>
              <a:buChar char="-"/>
            </a:pP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11 73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 eaLnBrk="0" hangingPunct="0"/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91,6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971600" y="5949280"/>
            <a:ext cx="3744416" cy="908720"/>
          </a:xfrm>
          <a:prstGeom prst="rect">
            <a:avLst/>
          </a:prstGeom>
        </p:spPr>
        <p:txBody>
          <a:bodyPr vert="horz" wrap="none" anchor="ctr">
            <a:normAutofit/>
          </a:bodyPr>
          <a:lstStyle/>
          <a:p>
            <a:pPr marL="548640" lvl="0" indent="-41148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4139952" y="6093296"/>
            <a:ext cx="3168391" cy="548680"/>
          </a:xfrm>
          <a:prstGeom prst="rect">
            <a:avLst/>
          </a:prstGeom>
        </p:spPr>
        <p:txBody>
          <a:bodyPr vert="horz" wrap="none" anchor="ctr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548640" lvl="0" indent="-41148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ysClr val="window" lastClr="FFFFFF">
                  <a:shade val="95000"/>
                </a:sysClr>
              </a:buClr>
              <a:buSzPct val="65000"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</a:rPr>
              <a:t>Факт</a:t>
            </a:r>
          </a:p>
        </p:txBody>
      </p:sp>
      <p:sp>
        <p:nvSpPr>
          <p:cNvPr id="10" name="Прямоугольный треугольник 9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21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1112" y="332656"/>
            <a:ext cx="7992888" cy="1152128"/>
          </a:xfrm>
        </p:spPr>
        <p:txBody>
          <a:bodyPr/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Финансирование муниципальных целевых программ города Ставрополя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673424"/>
          <a:ext cx="90364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/>
          <p:cNvSpPr txBox="1"/>
          <p:nvPr/>
        </p:nvSpPr>
        <p:spPr>
          <a:xfrm flipH="1">
            <a:off x="2000232" y="6334780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32 МЦП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7" name="Штриховая стрелка вправо 16"/>
          <p:cNvSpPr/>
          <p:nvPr/>
        </p:nvSpPr>
        <p:spPr>
          <a:xfrm rot="381543">
            <a:off x="2491123" y="1093318"/>
            <a:ext cx="1750986" cy="1221570"/>
          </a:xfrm>
          <a:prstGeom prst="stripedRightArrow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ts val="1920"/>
              </a:lnSpc>
            </a:pPr>
            <a:r>
              <a:rPr lang="ru-RU" sz="1800" b="1" i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92,5 %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 -109 106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2" name="Штриховая стрелка вправо 21"/>
          <p:cNvSpPr/>
          <p:nvPr/>
        </p:nvSpPr>
        <p:spPr>
          <a:xfrm rot="381543">
            <a:off x="5920146" y="1736259"/>
            <a:ext cx="1750986" cy="1221570"/>
          </a:xfrm>
          <a:prstGeom prst="stripedRightArrow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ts val="1920"/>
              </a:lnSpc>
            </a:pPr>
            <a:r>
              <a:rPr lang="ru-RU" sz="1800" b="1" i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91,5 %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 -91 430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8" name="Прямоугольный треугольник 7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22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7992888" cy="1152128"/>
          </a:xfrm>
        </p:spPr>
        <p:txBody>
          <a:bodyPr/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Финансирование муниципальных целевых программ города Ставрополя</a:t>
            </a:r>
            <a:br>
              <a:rPr lang="ru-RU" sz="2800" b="1" kern="12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0" y="714356"/>
          <a:ext cx="9036496" cy="5988263"/>
        </p:xfrm>
        <a:graphic>
          <a:graphicData uri="http://schemas.openxmlformats.org/drawingml/2006/table">
            <a:tbl>
              <a:tblPr/>
              <a:tblGrid>
                <a:gridCol w="323528"/>
                <a:gridCol w="4391348"/>
                <a:gridCol w="1225276"/>
                <a:gridCol w="1132178"/>
                <a:gridCol w="1143008"/>
                <a:gridCol w="821158"/>
              </a:tblGrid>
              <a:tr h="585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целевой программы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Факт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Откло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72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«Обеспечение жильем молодых семей в городе Ставрополе на 2013 год»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9 827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978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-8 849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244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«Развитие сети муниципальных дошкольных образовательных учреждений на территории города Ставрополя на 2013 - 2015 годы»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10 815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4 642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-6 173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42,9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57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smtClean="0">
                          <a:latin typeface="Calibri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Реабилитация людей с ограниченными возможностями в городе Ставрополе» на 2011-2013 годы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8 923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6 921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-2 002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77,5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57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«Переселение граждан из аварийного жилищного фонда»</a:t>
                      </a:r>
                      <a:endParaRPr lang="ru-RU" sz="1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25 535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22 107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-3 428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86,6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609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«Поэтапный переход на отпуск коммунальных ресурсов потребителям в соответствии с показателями коллективных (общедомовых) приборов учета в городе Ставрополе на 2012-2014 годы»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29 478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23 550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-5 928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339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817" marR="44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«Градостроительство»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12 270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3 820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-8 450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31,1</a:t>
                      </a:r>
                      <a:endParaRPr lang="ru-RU" sz="17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17" marR="44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ый треугольник 4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23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259632" y="260648"/>
            <a:ext cx="7572396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Финансирование приоритетных национальных проектов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7812360" y="1268760"/>
            <a:ext cx="11067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+mn-lt"/>
                <a:cs typeface="+mn-cs"/>
              </a:rPr>
              <a:t>тыс. руб.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5072066" y="4714884"/>
            <a:ext cx="4071934" cy="1899592"/>
          </a:xfrm>
          <a:prstGeom prst="rect">
            <a:avLst/>
          </a:prstGeom>
        </p:spPr>
        <p:txBody>
          <a:bodyPr vert="horz" wrap="none" anchor="ctr">
            <a:normAutofit/>
          </a:bodyPr>
          <a:lstStyle/>
          <a:p>
            <a:pPr marL="548640" marR="0" lvl="0" indent="-41148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«Доступное и </a:t>
            </a:r>
          </a:p>
          <a:p>
            <a:pPr marL="548640" marR="0" lvl="0" indent="-41148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комфортное жильё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48640" marR="0" lvl="0" indent="-41148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гражданам России»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48640" indent="-41148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7 512</a:t>
            </a:r>
            <a:endParaRPr lang="en-US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907704" y="5085184"/>
            <a:ext cx="2555776" cy="1008112"/>
          </a:xfrm>
          <a:prstGeom prst="rect">
            <a:avLst/>
          </a:prstGeom>
        </p:spPr>
        <p:txBody>
          <a:bodyPr vert="horz" wrap="none" anchor="ctr">
            <a:noAutofit/>
          </a:bodyPr>
          <a:lstStyle/>
          <a:p>
            <a:pPr marL="548640" indent="-41148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«Образование» </a:t>
            </a:r>
          </a:p>
          <a:p>
            <a:pPr marL="548640" indent="-41148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20 286</a:t>
            </a:r>
            <a:endParaRPr lang="en-US" sz="30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928662" y="1428736"/>
            <a:ext cx="3286148" cy="1143003"/>
          </a:xfrm>
          <a:prstGeom prst="rect">
            <a:avLst/>
          </a:prstGeom>
        </p:spPr>
        <p:txBody>
          <a:bodyPr vert="horz" wrap="none" anchor="ctr">
            <a:normAutofit/>
          </a:bodyPr>
          <a:lstStyle/>
          <a:p>
            <a:pPr marL="548640" indent="-411480" algn="ctr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Направлено средств,</a:t>
            </a:r>
          </a:p>
          <a:p>
            <a:pPr marL="548640" indent="-411480" algn="ctr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всего: 27 798</a:t>
            </a:r>
          </a:p>
        </p:txBody>
      </p:sp>
      <p:pic>
        <p:nvPicPr>
          <p:cNvPr id="22" name="Picture 5" descr="index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2780928"/>
            <a:ext cx="2699792" cy="221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7" descr="070201011960000_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2786058"/>
            <a:ext cx="3177079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ый треугольник 9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24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Картинка 28 из 36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6"/>
            <a:ext cx="1907704" cy="1538471"/>
          </a:xfrm>
          <a:prstGeom prst="rect">
            <a:avLst/>
          </a:prstGeom>
          <a:noFill/>
        </p:spPr>
      </p:pic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0" y="214290"/>
            <a:ext cx="79930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Структура расходной части бюджета 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за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2013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год в разрезе отраслей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1714480" y="928670"/>
            <a:ext cx="72152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Фактические расходы 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составили    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7 459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615</a:t>
            </a:r>
            <a:endParaRPr lang="en-US" sz="2400" b="1" i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0" y="1428736"/>
          <a:ext cx="9144000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8037223" y="642918"/>
            <a:ext cx="11067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+mn-lt"/>
                <a:cs typeface="+mn-cs"/>
              </a:rPr>
              <a:t>тыс. руб.</a:t>
            </a:r>
          </a:p>
        </p:txBody>
      </p:sp>
      <p:sp>
        <p:nvSpPr>
          <p:cNvPr id="8" name="Прямоугольный треугольник 7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25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115616" y="0"/>
            <a:ext cx="781236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города Ставрополя за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2013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год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0352" y="1052736"/>
            <a:ext cx="122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тыс. руб.</a:t>
            </a:r>
            <a:endParaRPr lang="ru-RU" b="1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39553" y="1602467"/>
          <a:ext cx="8208912" cy="48997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40460"/>
                <a:gridCol w="4068452"/>
              </a:tblGrid>
              <a:tr h="979507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Показатель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Сумма, уд. вес</a:t>
                      </a:r>
                    </a:p>
                    <a:p>
                      <a:pPr algn="l"/>
                      <a:endParaRPr lang="ru-RU" sz="2000" dirty="0"/>
                    </a:p>
                  </a:txBody>
                  <a:tcPr/>
                </a:tc>
              </a:tr>
              <a:tr h="118073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kern="1200" dirty="0"/>
                        <a:t>Социально-культурная сфера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/>
                        <a:t>5 517 966</a:t>
                      </a:r>
                    </a:p>
                    <a:p>
                      <a:pPr algn="ctr" fontAlgn="b"/>
                      <a:r>
                        <a:rPr lang="ru-RU" sz="2400" u="none" strike="noStrike" dirty="0" smtClean="0"/>
                        <a:t>(74%)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Отрасли городского хозяйства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/>
                        <a:t>1 234 189</a:t>
                      </a:r>
                    </a:p>
                    <a:p>
                      <a:pPr algn="ctr" fontAlgn="b"/>
                      <a:r>
                        <a:rPr lang="ru-RU" sz="2400" u="none" strike="noStrike" dirty="0" smtClean="0"/>
                        <a:t>(16,5%)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6409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2400" kern="1200" dirty="0"/>
                        <a:t>Другие отрасли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/>
                        <a:t>707 460</a:t>
                      </a:r>
                    </a:p>
                    <a:p>
                      <a:pPr algn="ctr" fontAlgn="b"/>
                      <a:r>
                        <a:rPr lang="ru-RU" sz="2400" u="none" strike="noStrike" dirty="0" smtClean="0"/>
                        <a:t>(9,5%)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39322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 dirty="0" smtClean="0"/>
                        <a:t>ВСЕГО</a:t>
                      </a:r>
                    </a:p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/>
                        <a:t>7 459 615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Прямоугольный треугольник 5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6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42910" y="0"/>
            <a:ext cx="7596336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Финансирование приоритетных социально-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значимых статей расходов за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2013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год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135938" y="0"/>
            <a:ext cx="9721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Схема </a:t>
            </a:r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8</a:t>
            </a:r>
            <a:endParaRPr lang="ru-RU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714744" y="5214950"/>
            <a:ext cx="4032448" cy="144016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E970"/>
              </a:gs>
              <a:gs pos="50000">
                <a:srgbClr val="FFFF66"/>
              </a:gs>
              <a:gs pos="100000">
                <a:srgbClr val="F6E970"/>
              </a:gs>
            </a:gsLst>
            <a:lin ang="5400000" scaled="1"/>
          </a:gradFill>
          <a:ln w="28575">
            <a:solidFill>
              <a:srgbClr val="FF9900"/>
            </a:solidFill>
            <a:round/>
            <a:headEnd/>
            <a:tailEnd/>
          </a:ln>
        </p:spPr>
        <p:txBody>
          <a:bodyPr wrap="none" anchor="t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Задолженность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по заработной плате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отсутствует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18793" y="980728"/>
            <a:ext cx="122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тыс. руб.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0" y="1714488"/>
            <a:ext cx="5535496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E970"/>
              </a:gs>
              <a:gs pos="50000">
                <a:srgbClr val="FFFF66"/>
              </a:gs>
              <a:gs pos="100000">
                <a:srgbClr val="F6E970"/>
              </a:gs>
            </a:gsLst>
            <a:lin ang="5400000" scaled="1"/>
          </a:gradFill>
          <a:ln w="2857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Направлено всего 5 196 687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AutoShape 198"/>
          <p:cNvSpPr>
            <a:spLocks noChangeArrowheads="1"/>
          </p:cNvSpPr>
          <p:nvPr/>
        </p:nvSpPr>
        <p:spPr bwMode="auto">
          <a:xfrm>
            <a:off x="5929322" y="1628800"/>
            <a:ext cx="3214678" cy="2489202"/>
          </a:xfrm>
          <a:prstGeom prst="sun">
            <a:avLst>
              <a:gd name="adj" fmla="val 30431"/>
            </a:avLst>
          </a:prstGeom>
          <a:solidFill>
            <a:srgbClr val="FFFF00"/>
          </a:solidFill>
          <a:ln w="127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16" name="Рисунок 15" descr="j043980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1208352" flipH="1">
            <a:off x="1807947" y="4274753"/>
            <a:ext cx="2185362" cy="184709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 flipH="1">
            <a:off x="6643702" y="2643182"/>
            <a:ext cx="1787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99,4 %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0" y="3071810"/>
            <a:ext cx="6049926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в том числе на выплату заработной </a:t>
            </a:r>
          </a:p>
          <a:p>
            <a:pPr>
              <a:defRPr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платы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2 386 871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7740352" y="1484784"/>
            <a:ext cx="1210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тыс. руб.</a:t>
            </a:r>
          </a:p>
        </p:txBody>
      </p:sp>
      <p:sp>
        <p:nvSpPr>
          <p:cNvPr id="13" name="Прямоугольный треугольник 12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7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85720" y="404664"/>
            <a:ext cx="860686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Выполнение Указов Президента 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Российской Федерации 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от 07 мая 2012 года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  <a:p>
            <a:pPr algn="ctr"/>
            <a:endParaRPr lang="ru-RU" sz="2000" b="1" dirty="0">
              <a:solidFill>
                <a:schemeClr val="accent6"/>
              </a:solidFill>
              <a:cs typeface="Arial" pitchFamily="34" charset="0"/>
            </a:endParaRP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250825" y="1357298"/>
            <a:ext cx="8893175" cy="5734050"/>
            <a:chOff x="-2" y="300"/>
            <a:chExt cx="9738" cy="6488"/>
          </a:xfrm>
        </p:grpSpPr>
        <p:sp>
          <p:nvSpPr>
            <p:cNvPr id="8205" name="AutoShape 6"/>
            <p:cNvSpPr>
              <a:spLocks noChangeAspect="1" noChangeArrowheads="1"/>
            </p:cNvSpPr>
            <p:nvPr/>
          </p:nvSpPr>
          <p:spPr bwMode="auto">
            <a:xfrm>
              <a:off x="-2" y="300"/>
              <a:ext cx="9738" cy="6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8215" name="Rectangle 22"/>
            <p:cNvSpPr>
              <a:spLocks noChangeArrowheads="1"/>
            </p:cNvSpPr>
            <p:nvPr/>
          </p:nvSpPr>
          <p:spPr bwMode="auto">
            <a:xfrm>
              <a:off x="7666" y="5150"/>
              <a:ext cx="1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ru-RU" dirty="0"/>
            </a:p>
          </p:txBody>
        </p:sp>
        <p:sp>
          <p:nvSpPr>
            <p:cNvPr id="8216" name="Rectangle 23"/>
            <p:cNvSpPr>
              <a:spLocks noChangeArrowheads="1"/>
            </p:cNvSpPr>
            <p:nvPr/>
          </p:nvSpPr>
          <p:spPr bwMode="auto">
            <a:xfrm>
              <a:off x="1791" y="3309"/>
              <a:ext cx="7" cy="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" dirty="0">
                  <a:solidFill>
                    <a:srgbClr val="000000"/>
                  </a:solidFill>
                </a:rPr>
                <a:t>-</a:t>
              </a:r>
              <a:endParaRPr lang="ru-RU" dirty="0"/>
            </a:p>
          </p:txBody>
        </p:sp>
      </p:grpSp>
      <p:sp>
        <p:nvSpPr>
          <p:cNvPr id="8198" name="Rectangle 43"/>
          <p:cNvSpPr>
            <a:spLocks noChangeArrowheads="1"/>
          </p:cNvSpPr>
          <p:nvPr/>
        </p:nvSpPr>
        <p:spPr bwMode="auto">
          <a:xfrm>
            <a:off x="395288" y="3068638"/>
            <a:ext cx="2889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8201" name="TextBox 47"/>
          <p:cNvSpPr txBox="1">
            <a:spLocks noChangeArrowheads="1"/>
          </p:cNvSpPr>
          <p:nvPr/>
        </p:nvSpPr>
        <p:spPr bwMode="auto">
          <a:xfrm>
            <a:off x="7918450" y="980728"/>
            <a:ext cx="1225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6"/>
                </a:solidFill>
              </a:rPr>
              <a:t>тыс. руб.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691680" y="4077072"/>
            <a:ext cx="2520280" cy="857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lnSpc>
                <a:spcPct val="115000"/>
              </a:lnSpc>
              <a:buClr>
                <a:schemeClr val="hlink"/>
              </a:buClr>
              <a:defRPr/>
            </a:pPr>
            <a:r>
              <a:rPr lang="ru-RU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Работники </a:t>
            </a:r>
          </a:p>
          <a:p>
            <a:pPr eaLnBrk="0" hangingPunct="0">
              <a:lnSpc>
                <a:spcPct val="115000"/>
              </a:lnSpc>
              <a:buClr>
                <a:schemeClr val="hlink"/>
              </a:buClr>
              <a:defRPr/>
            </a:pPr>
            <a:r>
              <a:rPr lang="ru-RU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учреждений культуры</a:t>
            </a:r>
          </a:p>
        </p:txBody>
      </p:sp>
      <p:sp>
        <p:nvSpPr>
          <p:cNvPr id="29" name="Прямоугольник 10"/>
          <p:cNvSpPr>
            <a:spLocks noChangeArrowheads="1"/>
          </p:cNvSpPr>
          <p:nvPr/>
        </p:nvSpPr>
        <p:spPr bwMode="auto">
          <a:xfrm>
            <a:off x="4860032" y="3861048"/>
            <a:ext cx="3960440" cy="216024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95000"/>
              </a:lnSpc>
              <a:buClr>
                <a:schemeClr val="hlink"/>
              </a:buClr>
            </a:pPr>
            <a:r>
              <a:rPr lang="ru-RU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Педагогические работники учреждений доп. образования детей в </a:t>
            </a:r>
            <a:r>
              <a:rPr lang="ru-RU" sz="2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сфере образования</a:t>
            </a:r>
            <a:r>
              <a:rPr lang="ru-RU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культуры, физической культуры </a:t>
            </a:r>
            <a:r>
              <a:rPr lang="ru-RU" sz="2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 </a:t>
            </a:r>
            <a:r>
              <a:rPr lang="ru-RU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спорта</a:t>
            </a:r>
            <a:endParaRPr lang="ru-RU" sz="2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" name="Выноска со стрелкой вниз 32"/>
          <p:cNvSpPr/>
          <p:nvPr/>
        </p:nvSpPr>
        <p:spPr>
          <a:xfrm>
            <a:off x="714348" y="1785926"/>
            <a:ext cx="7920880" cy="1931106"/>
          </a:xfrm>
          <a:prstGeom prst="downArrowCallout">
            <a:avLst>
              <a:gd name="adj1" fmla="val 47099"/>
              <a:gd name="adj2" fmla="val 37448"/>
              <a:gd name="adj3" fmla="val 25000"/>
              <a:gd name="adj4" fmla="val 75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выплату заработной платы отдельных категорий работников направлено в виде субсидий 180 180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13" name="Прямоугольный треугольник 12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8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928662" y="214290"/>
            <a:ext cx="7596336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Расходы на капитальный ремонт и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приобретение оборудования в учреждениях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социальной сферы в 2013 году</a:t>
            </a: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/>
        </p:nvGraphicFramePr>
        <p:xfrm>
          <a:off x="0" y="2654152"/>
          <a:ext cx="6624736" cy="42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463187" y="2132856"/>
            <a:ext cx="4653966" cy="95410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На капитальный ремонт</a:t>
            </a:r>
          </a:p>
          <a:p>
            <a:pPr algn="ctr">
              <a:defRPr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направлено 282 914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5805264"/>
            <a:ext cx="3999236" cy="4001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Отремонтировано 92 зданий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7544" y="2132856"/>
            <a:ext cx="4653966" cy="95410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На капитальный ремонт</a:t>
            </a:r>
          </a:p>
          <a:p>
            <a:pPr algn="ctr">
              <a:defRPr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направлено             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561353" y="2420888"/>
            <a:ext cx="3582647" cy="80021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Приобретено оборудования</a:t>
            </a:r>
          </a:p>
          <a:p>
            <a:pPr algn="ctr">
              <a:defRPr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на сумму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82 578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1026" name="Picture 2" descr="C:\Users\O.Dziuban\Desktop\shkolnaya_meb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3143248"/>
            <a:ext cx="1974641" cy="1727811"/>
          </a:xfrm>
          <a:prstGeom prst="rect">
            <a:avLst/>
          </a:prstGeom>
          <a:noFill/>
        </p:spPr>
      </p:pic>
      <p:pic>
        <p:nvPicPr>
          <p:cNvPr id="1027" name="Picture 3" descr="C:\Users\O.Dziuban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4714884"/>
            <a:ext cx="2466975" cy="1847850"/>
          </a:xfrm>
          <a:prstGeom prst="rect">
            <a:avLst/>
          </a:prstGeom>
          <a:noFill/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8072463" y="0"/>
            <a:ext cx="11773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</a:rPr>
              <a:t>Слайд 19</a:t>
            </a:r>
            <a:endParaRPr lang="ru-RU" sz="1600" i="1" dirty="0">
              <a:latin typeface="Times New Roman" pitchFamily="18" charset="0"/>
            </a:endParaRPr>
          </a:p>
        </p:txBody>
      </p:sp>
      <p:sp>
        <p:nvSpPr>
          <p:cNvPr id="11" name="Прямоугольный треугольник 10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9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571480"/>
            <a:ext cx="8715404" cy="6006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20"/>
              </a:lnSpc>
            </a:pPr>
            <a:r>
              <a:rPr lang="ru-RU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Исполнение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бюджета – процесс сбора и учета доходов и осуществление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расходов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основе сводной бюджетной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росписи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кассового плана. </a:t>
            </a:r>
          </a:p>
          <a:p>
            <a:pPr algn="just">
              <a:lnSpc>
                <a:spcPts val="1320"/>
              </a:lnSpc>
            </a:pPr>
            <a:endParaRPr lang="ru-RU" sz="16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20"/>
              </a:lnSpc>
            </a:pP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Исполнение бюджета – это этап бюджетного процесса, который начинается с момента утверждения решения о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бюджете  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законодательным   (представительным)  органом  муниципального    образования  и продолжается   в течение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финансового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года. Можно выделить следующие этапы этого процесса: </a:t>
            </a:r>
          </a:p>
          <a:p>
            <a:pPr algn="just">
              <a:lnSpc>
                <a:spcPts val="1320"/>
              </a:lnSpc>
            </a:pPr>
            <a:endParaRPr lang="ru-RU" sz="16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20"/>
              </a:lnSpc>
            </a:pP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- исполнение бюджета по доходам. Задача участников бюджетного процесса заключается в обеспечении полного </a:t>
            </a:r>
          </a:p>
          <a:p>
            <a:pPr algn="just">
              <a:lnSpc>
                <a:spcPts val="1320"/>
              </a:lnSpc>
            </a:pP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  своевременного   поступления   в  бюджет   налогов, сборов,  доходов   от использования   имущества   и  других </a:t>
            </a:r>
          </a:p>
          <a:p>
            <a:pPr algn="just">
              <a:lnSpc>
                <a:spcPts val="1320"/>
              </a:lnSpc>
            </a:pP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обязательных платежей, в соответствии с утвержденным планом мобилизации доходов. </a:t>
            </a:r>
          </a:p>
          <a:p>
            <a:pPr algn="just">
              <a:lnSpc>
                <a:spcPts val="1320"/>
              </a:lnSpc>
            </a:pPr>
            <a:endParaRPr lang="ru-RU" sz="16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20"/>
              </a:lnSpc>
            </a:pP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- исполнение по расходам, которое означает последовательное финансирование мероприятий,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предусмотренных</a:t>
            </a:r>
            <a:endParaRPr lang="ru-RU" sz="16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20"/>
              </a:lnSpc>
            </a:pP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решением о бюджете, в пределах утвержденных сумм с целью исполнения принятых муниципальным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образованием</a:t>
            </a:r>
            <a:endParaRPr lang="ru-RU" sz="16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20"/>
              </a:lnSpc>
            </a:pP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расходных обязательств. </a:t>
            </a:r>
          </a:p>
          <a:p>
            <a:pPr algn="just">
              <a:lnSpc>
                <a:spcPts val="1320"/>
              </a:lnSpc>
            </a:pPr>
            <a:endParaRPr lang="ru-RU" sz="16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20"/>
              </a:lnSpc>
            </a:pP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Составление и утверждение  отчета об исполнении бюджета является  важной формой контроля за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исполнением бюджета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ts val="1320"/>
              </a:lnSpc>
            </a:pPr>
            <a:endParaRPr lang="ru-RU" sz="16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20"/>
              </a:lnSpc>
            </a:pP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Отчет об исполнении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бюджета города Ставрополя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составляется по всем основным показателям доходов и расходов в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установленном порядке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 необходимым анализом исполнения доходов и расходования средств. </a:t>
            </a:r>
          </a:p>
          <a:p>
            <a:pPr algn="just">
              <a:lnSpc>
                <a:spcPts val="1320"/>
              </a:lnSpc>
            </a:pPr>
            <a:endParaRPr lang="ru-RU" sz="16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20"/>
              </a:lnSpc>
            </a:pP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Годовой  отчет  об  исполнении  бюджета  предоставляется  в 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Ставропольскую городскую Думу города  Ставрополя и выносится на публичные слушанья. 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результатам 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рассмотрения  отчета  об исполнении  бюджета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Ставропольская городская Дума принимает решение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об его утверждении либо отклонении. </a:t>
            </a:r>
            <a:endParaRPr lang="ru-RU" sz="16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20"/>
              </a:lnSpc>
            </a:pPr>
            <a:endParaRPr lang="ru-RU" sz="16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320"/>
              </a:lnSpc>
            </a:pP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  Отчет  об исполнении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бюджета города Ставрополя </a:t>
            </a:r>
            <a:r>
              <a:rPr lang="ru-RU" sz="1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за 2013 год утвержден решением Ставропольской городской Думой от 28.05.2014 года № 508</a:t>
            </a:r>
            <a:endParaRPr lang="ru-RU" sz="1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0"/>
            <a:ext cx="22965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Предисловие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3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187624" y="188640"/>
            <a:ext cx="7128792" cy="11521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Расходы на финансирование отраслей городского хозяйства в 201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3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году в сравнении с 2012 годом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8532813" y="6237288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b="1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7668344" y="1484784"/>
            <a:ext cx="1210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тыс. руб.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57554" y="571501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86050" y="3071810"/>
            <a:ext cx="1643074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57752" y="3500438"/>
            <a:ext cx="1643074" cy="214314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143504" y="571501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0364" y="2500306"/>
            <a:ext cx="121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1 447 563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00628" y="3071810"/>
            <a:ext cx="121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1 234 189</a:t>
            </a:r>
          </a:p>
        </p:txBody>
      </p:sp>
      <p:sp>
        <p:nvSpPr>
          <p:cNvPr id="20" name="Штриховая стрелка вправо 19"/>
          <p:cNvSpPr/>
          <p:nvPr/>
        </p:nvSpPr>
        <p:spPr>
          <a:xfrm rot="758800">
            <a:off x="3943484" y="1803477"/>
            <a:ext cx="2232433" cy="1031767"/>
          </a:xfrm>
          <a:prstGeom prst="stripedRightArrow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ts val="1920"/>
              </a:lnSpc>
            </a:pPr>
            <a:r>
              <a:rPr lang="ru-RU" sz="1800" b="1" i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-213 374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" name="Прямоугольный треугольник 13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</a:t>
            </a:r>
            <a:r>
              <a:rPr lang="ru-RU" dirty="0" smtClean="0">
                <a:solidFill>
                  <a:srgbClr val="C00000"/>
                </a:solidFill>
              </a:rPr>
              <a:t>0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331640" y="260648"/>
            <a:ext cx="7380287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endParaRPr lang="ru-RU" sz="2800" b="1" spc="-100" dirty="0" smtClean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800" b="1" spc="-100" dirty="0" smtClean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Расходы на содержание  органов местного самоуправления города Ставрополя (ОМСУ) в 2013 году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755576" y="2492896"/>
            <a:ext cx="7920880" cy="1296144"/>
          </a:xfrm>
          <a:prstGeom prst="downArrowCallout">
            <a:avLst>
              <a:gd name="adj1" fmla="val 47099"/>
              <a:gd name="adj2" fmla="val 37448"/>
              <a:gd name="adj3" fmla="val 25000"/>
              <a:gd name="adj4" fmla="val 7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Всего расходов:  </a:t>
            </a:r>
          </a:p>
          <a:p>
            <a:pPr algn="ctr"/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539 004тыс. руб. – 7,2% от общих расходов бюджета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99592" y="4221088"/>
            <a:ext cx="7776864" cy="11521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счет собственных доходов: 470 353 тыс. руб.- 12,94% от налоговых и неналоговых доходов при утвержденном нормативе – 18,30%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ый треугольник 6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31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331640" y="404664"/>
            <a:ext cx="7596311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Динамика просроченной кредиторской задолженности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за 2011 – 2013 годы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0" y="1124744"/>
          <a:ext cx="91440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 rot="5400000">
            <a:off x="-93415" y="4286541"/>
            <a:ext cx="3879882" cy="21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4490017" y="6082751"/>
            <a:ext cx="307982" cy="1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7394086" y="6130440"/>
            <a:ext cx="165106" cy="48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7668344" y="1556792"/>
            <a:ext cx="1210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тыс. руб.</a:t>
            </a:r>
          </a:p>
        </p:txBody>
      </p:sp>
      <p:sp>
        <p:nvSpPr>
          <p:cNvPr id="10" name="Прямоугольный треугольник 9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32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/>
          <p:nvPr/>
        </p:nvGraphicFramePr>
        <p:xfrm>
          <a:off x="0" y="1556792"/>
          <a:ext cx="8964488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331640" y="404664"/>
            <a:ext cx="7596311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Динамика дебиторской задолженности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за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2011 – 2013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 годы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2708920"/>
            <a:ext cx="1080120" cy="4811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latin typeface="Book Antiqua" pitchFamily="18" charset="0"/>
              </a:rPr>
              <a:t>+1 677</a:t>
            </a:r>
          </a:p>
          <a:p>
            <a:endParaRPr lang="ru-RU" sz="2400" b="1" dirty="0" smtClean="0">
              <a:latin typeface="Book Antiqua" pitchFamily="18" charset="0"/>
            </a:endParaRPr>
          </a:p>
          <a:p>
            <a:endParaRPr lang="ru-RU" sz="1600" dirty="0">
              <a:latin typeface="Book Antiqu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4653136"/>
            <a:ext cx="1152128" cy="4811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latin typeface="Book Antiqua" pitchFamily="18" charset="0"/>
              </a:rPr>
              <a:t>-12 460</a:t>
            </a:r>
          </a:p>
          <a:p>
            <a:endParaRPr lang="ru-RU" sz="2400" b="1" dirty="0" smtClean="0">
              <a:latin typeface="Book Antiqua" pitchFamily="18" charset="0"/>
            </a:endParaRPr>
          </a:p>
          <a:p>
            <a:endParaRPr lang="ru-RU" sz="2400" b="1" dirty="0">
              <a:latin typeface="Book Antiqua" pitchFamily="18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7740352" y="1124744"/>
            <a:ext cx="12102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  <a:cs typeface="+mn-cs"/>
              </a:rPr>
              <a:t>тыс. руб.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2524047" y="4404813"/>
            <a:ext cx="3952460" cy="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7143198" y="6144214"/>
            <a:ext cx="451998" cy="22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ый треугольник 11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33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85852" y="285728"/>
            <a:ext cx="7380287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Динамика муниципального долга города Ставрополя за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- 201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ea typeface="+mj-ea"/>
                <a:cs typeface="+mj-cs"/>
              </a:rPr>
              <a:t>годы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8158163" y="0"/>
            <a:ext cx="9790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</a:rPr>
              <a:t>Слайд </a:t>
            </a:r>
            <a:r>
              <a:rPr lang="en-US" sz="1600" i="1" dirty="0" smtClean="0">
                <a:latin typeface="Times New Roman" pitchFamily="18" charset="0"/>
              </a:rPr>
              <a:t>2</a:t>
            </a:r>
            <a:r>
              <a:rPr lang="ru-RU" sz="1600" i="1" dirty="0" smtClean="0">
                <a:latin typeface="Times New Roman" pitchFamily="18" charset="0"/>
              </a:rPr>
              <a:t>4</a:t>
            </a:r>
            <a:endParaRPr lang="ru-RU" sz="1600" i="1" dirty="0">
              <a:latin typeface="Times New Roman" pitchFamily="18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7812360" y="1700808"/>
            <a:ext cx="11067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+mn-lt"/>
                <a:cs typeface="+mn-cs"/>
              </a:rPr>
              <a:t>тыс. руб.</a:t>
            </a: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539552" y="1772816"/>
          <a:ext cx="8136904" cy="4568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Штриховая стрелка вправо 6"/>
          <p:cNvSpPr/>
          <p:nvPr/>
        </p:nvSpPr>
        <p:spPr>
          <a:xfrm rot="758800">
            <a:off x="5242761" y="1944870"/>
            <a:ext cx="2232433" cy="1154082"/>
          </a:xfrm>
          <a:prstGeom prst="stripedRightArrow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ts val="1920"/>
              </a:lnSpc>
            </a:pPr>
            <a:r>
              <a:rPr lang="ru-RU" sz="1800" b="1" i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-125 055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ый треугольник 7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34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590550" y="253633"/>
            <a:ext cx="8324850" cy="830997"/>
          </a:xfrm>
        </p:spPr>
        <p:txBody>
          <a:bodyPr>
            <a:spAutoFit/>
          </a:bodyPr>
          <a:lstStyle/>
          <a:p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 для контактов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1285860"/>
            <a:ext cx="79296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Комитет финансов и бюджета администрации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Ставрополя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Адрес: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Индекс  355 035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  Ставрополь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Проспект  Карла Маркса, дом 96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добраться: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остановка проспект Карла Маркса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Маршруты автобусов: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м, 4, 7, 7м, 8м, 21м, 29м, 30м, 31м, 32м, 32а, 39м, 46, 46м, 48, 55м, 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Маршруты троллейбусов: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1, 2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4, 9,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Телефон:   8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(8652) 26-60-18,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факс: 8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(8652) 29-60-77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stavfin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mail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ый треугольник 8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02854" y="6488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35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26876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Численность населения на 01.01.2014 года  </a:t>
            </a:r>
            <a:r>
              <a:rPr lang="ru-RU" sz="2000" b="1" dirty="0" smtClean="0">
                <a:latin typeface="+mj-lt"/>
                <a:cs typeface="Times New Roman" pitchFamily="18" charset="0"/>
              </a:rPr>
              <a:t>- 419,8 тыс. чел.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Темп роста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потребительских цен </a:t>
            </a:r>
            <a:r>
              <a:rPr lang="ru-RU" sz="2000" b="1" dirty="0" smtClean="0">
                <a:latin typeface="+mj-lt"/>
                <a:cs typeface="Times New Roman" pitchFamily="18" charset="0"/>
              </a:rPr>
              <a:t>– 107,7% </a:t>
            </a:r>
            <a:endParaRPr lang="ru-RU" sz="2000" b="1" dirty="0">
              <a:latin typeface="+mj-lt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07167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Прожиточный минимум </a:t>
            </a:r>
            <a:r>
              <a:rPr lang="ru-RU" sz="2000" b="1" dirty="0" smtClean="0">
                <a:latin typeface="+mj-lt"/>
                <a:cs typeface="Times New Roman" pitchFamily="18" charset="0"/>
              </a:rPr>
              <a:t>– 6 543 руб.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50030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Среднемесячная заработная плата </a:t>
            </a:r>
            <a:r>
              <a:rPr lang="ru-RU" sz="2000" b="1" dirty="0" smtClean="0">
                <a:latin typeface="+mj-lt"/>
                <a:cs typeface="Times New Roman" pitchFamily="18" charset="0"/>
              </a:rPr>
              <a:t>– 12 462,7 руб.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6" name="Picture 4" descr="http://www.mrtrans.ru/uploads/tiny/f_18277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286123"/>
            <a:ext cx="3384376" cy="2852936"/>
          </a:xfrm>
          <a:prstGeom prst="rect">
            <a:avLst/>
          </a:prstGeom>
          <a:noFill/>
        </p:spPr>
      </p:pic>
      <p:pic>
        <p:nvPicPr>
          <p:cNvPr id="28678" name="Picture 6" descr="http://www.infokart.ru/wp-content/uploads/2011/04/karta_stavropo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86123"/>
            <a:ext cx="2843808" cy="2852936"/>
          </a:xfrm>
          <a:prstGeom prst="rect">
            <a:avLst/>
          </a:prstGeom>
          <a:noFill/>
        </p:spPr>
      </p:pic>
      <p:pic>
        <p:nvPicPr>
          <p:cNvPr id="28682" name="Picture 10" descr="http://dic.academic.ru/pictures/wiki/files/70/Flag_of_Stavropol_Kr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286124"/>
            <a:ext cx="3131840" cy="2852936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142976" y="0"/>
            <a:ext cx="680314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Показатели социально-экономического</a:t>
            </a:r>
          </a:p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развития города Ставрополя за 2013 год</a:t>
            </a:r>
            <a:endParaRPr lang="ru-RU" sz="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4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Box 14"/>
          <p:cNvSpPr txBox="1">
            <a:spLocks noChangeArrowheads="1"/>
          </p:cNvSpPr>
          <p:nvPr/>
        </p:nvSpPr>
        <p:spPr bwMode="auto">
          <a:xfrm>
            <a:off x="7918450" y="1142984"/>
            <a:ext cx="1225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тыс. руб.</a:t>
            </a:r>
          </a:p>
        </p:txBody>
      </p:sp>
      <p:sp>
        <p:nvSpPr>
          <p:cNvPr id="17" name="Цилиндр 16"/>
          <p:cNvSpPr/>
          <p:nvPr/>
        </p:nvSpPr>
        <p:spPr>
          <a:xfrm>
            <a:off x="5572132" y="2357430"/>
            <a:ext cx="1439020" cy="2802612"/>
          </a:xfrm>
          <a:prstGeom prst="ca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5008" y="1928802"/>
            <a:ext cx="1394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7 899 548 </a:t>
            </a:r>
            <a:endParaRPr lang="ru-RU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215206" y="2357430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7 459 615</a:t>
            </a:r>
            <a:endParaRPr lang="ru-RU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643042" y="2428868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7 575 733</a:t>
            </a:r>
            <a:endParaRPr lang="ru-RU" sz="2000" b="1" dirty="0"/>
          </a:p>
        </p:txBody>
      </p:sp>
      <p:sp>
        <p:nvSpPr>
          <p:cNvPr id="24" name="Цилиндр 23"/>
          <p:cNvSpPr/>
          <p:nvPr/>
        </p:nvSpPr>
        <p:spPr>
          <a:xfrm>
            <a:off x="1500166" y="2857496"/>
            <a:ext cx="1439020" cy="2302546"/>
          </a:xfrm>
          <a:prstGeom prst="ca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5" name="Цилиндр 24"/>
          <p:cNvSpPr/>
          <p:nvPr/>
        </p:nvSpPr>
        <p:spPr>
          <a:xfrm>
            <a:off x="3000364" y="2571744"/>
            <a:ext cx="1439020" cy="2588298"/>
          </a:xfrm>
          <a:prstGeom prst="can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Факт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43240" y="221455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7 643 2</a:t>
            </a:r>
            <a:r>
              <a:rPr lang="en-US" sz="2000" b="1" dirty="0" smtClean="0"/>
              <a:t>87</a:t>
            </a:r>
            <a:endParaRPr lang="ru-RU" sz="2000" b="1" dirty="0"/>
          </a:p>
        </p:txBody>
      </p:sp>
      <p:sp>
        <p:nvSpPr>
          <p:cNvPr id="32" name="Волна 31"/>
          <p:cNvSpPr/>
          <p:nvPr/>
        </p:nvSpPr>
        <p:spPr>
          <a:xfrm>
            <a:off x="1643042" y="5214950"/>
            <a:ext cx="2643174" cy="1000702"/>
          </a:xfrm>
          <a:prstGeom prst="wave">
            <a:avLst>
              <a:gd name="adj1" fmla="val 12500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i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Calibri" pitchFamily="34" charset="0"/>
              </a:rPr>
              <a:t>План выполнен на </a:t>
            </a:r>
            <a:r>
              <a:rPr lang="ru-RU" sz="2000" b="1" i="1" dirty="0" smtClean="0">
                <a:solidFill>
                  <a:schemeClr val="tx1"/>
                </a:solidFill>
                <a:latin typeface="Calibri" pitchFamily="34" charset="0"/>
              </a:rPr>
              <a:t>10</a:t>
            </a:r>
            <a:r>
              <a:rPr lang="en-US" sz="2000" b="1" i="1" dirty="0" smtClean="0">
                <a:solidFill>
                  <a:schemeClr val="tx1"/>
                </a:solidFill>
                <a:latin typeface="Calibri" pitchFamily="34" charset="0"/>
              </a:rPr>
              <a:t>0</a:t>
            </a:r>
            <a:r>
              <a:rPr lang="ru-RU" sz="2000" b="1" i="1" dirty="0" smtClean="0">
                <a:solidFill>
                  <a:schemeClr val="tx1"/>
                </a:solidFill>
                <a:latin typeface="Calibri" pitchFamily="34" charset="0"/>
              </a:rPr>
              <a:t>,</a:t>
            </a:r>
            <a:r>
              <a:rPr lang="en-US" sz="2000" b="1" i="1" dirty="0" smtClean="0">
                <a:solidFill>
                  <a:schemeClr val="tx1"/>
                </a:solidFill>
                <a:latin typeface="Calibri" pitchFamily="34" charset="0"/>
              </a:rPr>
              <a:t>9</a:t>
            </a:r>
            <a:r>
              <a:rPr lang="ru-RU" sz="2000" b="1" i="1" dirty="0" smtClean="0">
                <a:solidFill>
                  <a:schemeClr val="tx1"/>
                </a:solidFill>
                <a:latin typeface="Calibri" pitchFamily="34" charset="0"/>
              </a:rPr>
              <a:t>%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ru-RU" sz="2400" b="1" i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3" name="Цилиндр 32"/>
          <p:cNvSpPr/>
          <p:nvPr/>
        </p:nvSpPr>
        <p:spPr>
          <a:xfrm>
            <a:off x="7143768" y="2857496"/>
            <a:ext cx="1439020" cy="2231108"/>
          </a:xfrm>
          <a:prstGeom prst="can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Факт</a:t>
            </a: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1214414" y="1357298"/>
            <a:ext cx="3491880" cy="620688"/>
          </a:xfrm>
          <a:prstGeom prst="rect">
            <a:avLst/>
          </a:prstGeom>
        </p:spPr>
        <p:txBody>
          <a:bodyPr vert="horz" wrap="none" anchor="ctr">
            <a:normAutofit/>
          </a:bodyPr>
          <a:lstStyle/>
          <a:p>
            <a:pPr marL="548640" lvl="0" indent="-41148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  <a:endParaRPr kumimoji="0" lang="ru-RU" sz="33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5286380" y="1285860"/>
            <a:ext cx="3491880" cy="620688"/>
          </a:xfrm>
          <a:prstGeom prst="rect">
            <a:avLst/>
          </a:prstGeom>
        </p:spPr>
        <p:txBody>
          <a:bodyPr vert="horz" wrap="none" anchor="ctr">
            <a:normAutofit/>
          </a:bodyPr>
          <a:lstStyle/>
          <a:p>
            <a:pPr marL="548640" lvl="0" indent="-411480"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  <a:endParaRPr kumimoji="0" lang="ru-RU" sz="33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 rot="21128870">
            <a:off x="2114644" y="3473518"/>
            <a:ext cx="1748944" cy="74915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bg1"/>
                </a:solidFill>
              </a:rPr>
              <a:t>+ 67 554</a:t>
            </a: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 rot="474984">
            <a:off x="6317071" y="3437827"/>
            <a:ext cx="1723373" cy="725087"/>
          </a:xfrm>
          <a:prstGeom prst="rightArrow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363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 smtClean="0">
              <a:solidFill>
                <a:srgbClr val="3635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- 439 933</a:t>
            </a:r>
            <a:endParaRPr lang="ru-RU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algn="ctr"/>
            <a:endParaRPr lang="ru-RU" b="1" dirty="0">
              <a:solidFill>
                <a:srgbClr val="3635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Волна 35"/>
          <p:cNvSpPr/>
          <p:nvPr/>
        </p:nvSpPr>
        <p:spPr>
          <a:xfrm>
            <a:off x="5715008" y="5214950"/>
            <a:ext cx="2643174" cy="1000702"/>
          </a:xfrm>
          <a:prstGeom prst="wave">
            <a:avLst>
              <a:gd name="adj1" fmla="val 12500"/>
              <a:gd name="adj2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i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chemeClr val="tx1"/>
                </a:solidFill>
                <a:latin typeface="Calibri" pitchFamily="34" charset="0"/>
              </a:rPr>
              <a:t>План выполнен на  </a:t>
            </a:r>
            <a:r>
              <a:rPr lang="ru-RU" sz="2000" b="1" i="1" dirty="0" smtClean="0">
                <a:solidFill>
                  <a:schemeClr val="tx1"/>
                </a:solidFill>
                <a:latin typeface="Calibri" pitchFamily="34" charset="0"/>
              </a:rPr>
              <a:t>94,4%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ru-RU" sz="2400" b="1" i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00430" y="6488668"/>
            <a:ext cx="261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ПРОФИЦИТ + 183 672</a:t>
            </a:r>
            <a:endParaRPr lang="ru-RU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285852" y="0"/>
            <a:ext cx="604595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</a:p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города Ставрополя за 2013 год</a:t>
            </a:r>
          </a:p>
        </p:txBody>
      </p:sp>
      <p:sp>
        <p:nvSpPr>
          <p:cNvPr id="29" name="Прямоугольный треугольник 28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5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8037223" y="1142984"/>
            <a:ext cx="11067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+mn-lt"/>
                <a:cs typeface="+mn-cs"/>
              </a:rPr>
              <a:t>тыс. руб.</a:t>
            </a:r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4286248" y="2564904"/>
          <a:ext cx="4857752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895528" y="184482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Анализ структуры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827584" y="2132856"/>
            <a:ext cx="3039638" cy="746178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99CC00"/>
          </a:solidFill>
          <a:ln w="9525">
            <a:solidFill>
              <a:sysClr val="window" lastClr="FFFF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102,2%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-180528" y="2852936"/>
            <a:ext cx="2411745" cy="100812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Получено сверх 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плана  </a:t>
            </a:r>
            <a:r>
              <a:rPr lang="en-US" sz="2000" b="1" i="1" dirty="0" smtClean="0">
                <a:solidFill>
                  <a:srgbClr val="FF0000"/>
                </a:solidFill>
              </a:rPr>
              <a:t>+</a:t>
            </a:r>
            <a:r>
              <a:rPr lang="ru-RU" sz="2000" b="1" i="1" dirty="0" smtClean="0">
                <a:solidFill>
                  <a:srgbClr val="FF0000"/>
                </a:solidFill>
              </a:rPr>
              <a:t> 77 424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1043608" y="3573016"/>
            <a:ext cx="1296144" cy="2664296"/>
          </a:xfrm>
          <a:prstGeom prst="flowChartProcess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187624" y="623731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ПЛАН</a:t>
            </a:r>
            <a:endParaRPr lang="ru-RU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555776" y="623731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ФАКТ</a:t>
            </a:r>
            <a:endParaRPr lang="ru-RU" sz="2000" b="1" dirty="0"/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2411760" y="3140968"/>
            <a:ext cx="1296144" cy="3096344"/>
          </a:xfrm>
          <a:prstGeom prst="flowChartProcess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TextBox 1"/>
          <p:cNvSpPr txBox="1"/>
          <p:nvPr/>
        </p:nvSpPr>
        <p:spPr>
          <a:xfrm>
            <a:off x="827584" y="1772816"/>
            <a:ext cx="3384389" cy="4738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Выполнение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71600" y="414908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3 556 393</a:t>
            </a:r>
            <a:endParaRPr lang="ru-RU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411760" y="414908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3 633 817</a:t>
            </a:r>
            <a:endParaRPr lang="ru-RU" sz="20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57290" y="285728"/>
            <a:ext cx="683199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Исполнение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города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Ставрополя</a:t>
            </a:r>
          </a:p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 2013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 собственным доходам</a:t>
            </a:r>
          </a:p>
        </p:txBody>
      </p:sp>
      <p:sp>
        <p:nvSpPr>
          <p:cNvPr id="27" name="Прямоугольный треугольник 26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6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7740352" y="1844824"/>
            <a:ext cx="11067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+mn-lt"/>
                <a:cs typeface="+mn-cs"/>
              </a:rPr>
              <a:t>тыс. руб.</a:t>
            </a:r>
          </a:p>
        </p:txBody>
      </p:sp>
      <p:sp>
        <p:nvSpPr>
          <p:cNvPr id="25" name="Блок-схема: процесс 24"/>
          <p:cNvSpPr/>
          <p:nvPr/>
        </p:nvSpPr>
        <p:spPr>
          <a:xfrm>
            <a:off x="4572000" y="2276872"/>
            <a:ext cx="1296144" cy="4032448"/>
          </a:xfrm>
          <a:prstGeom prst="flowChartProcess">
            <a:avLst/>
          </a:prstGeom>
          <a:solidFill>
            <a:srgbClr val="2F59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Блок-схема: процесс 26"/>
          <p:cNvSpPr/>
          <p:nvPr/>
        </p:nvSpPr>
        <p:spPr>
          <a:xfrm>
            <a:off x="2411760" y="4077072"/>
            <a:ext cx="1296144" cy="2232248"/>
          </a:xfrm>
          <a:prstGeom prst="flowChartProcess">
            <a:avLst/>
          </a:prstGeom>
          <a:solidFill>
            <a:srgbClr val="A4F6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123728" y="3573016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3 226 100</a:t>
            </a:r>
            <a:endParaRPr lang="ru-RU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99992" y="1844824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3 633 817</a:t>
            </a:r>
            <a:endParaRPr lang="ru-RU" sz="2000" b="1" dirty="0"/>
          </a:p>
        </p:txBody>
      </p:sp>
      <p:sp>
        <p:nvSpPr>
          <p:cNvPr id="34" name="Стрелка вправо с вырезом 33"/>
          <p:cNvSpPr/>
          <p:nvPr/>
        </p:nvSpPr>
        <p:spPr>
          <a:xfrm rot="19248329">
            <a:off x="2835765" y="2495058"/>
            <a:ext cx="1656184" cy="792088"/>
          </a:xfrm>
          <a:prstGeom prst="notchedRightArrow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2051720" y="2276872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+ 407 717</a:t>
            </a:r>
            <a:endParaRPr lang="ru-RU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483768" y="630932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2012</a:t>
            </a:r>
            <a:endParaRPr lang="ru-RU" sz="2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716016" y="630932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2013</a:t>
            </a:r>
            <a:endParaRPr lang="ru-RU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2267744" y="26369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12,6%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14348" y="500042"/>
            <a:ext cx="81117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Динамика поступления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 собственным доходам</a:t>
            </a:r>
          </a:p>
        </p:txBody>
      </p:sp>
      <p:sp>
        <p:nvSpPr>
          <p:cNvPr id="17" name="Прямоугольный треугольник 16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7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0-конечная звезда 8"/>
          <p:cNvSpPr/>
          <p:nvPr/>
        </p:nvSpPr>
        <p:spPr>
          <a:xfrm>
            <a:off x="5072066" y="1142984"/>
            <a:ext cx="3672408" cy="1368152"/>
          </a:xfrm>
          <a:prstGeom prst="star10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Прирост  НДФЛ по сравнению с 2012 годом  составил 114,5% или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239 839 тыс. руб.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-285784" y="857232"/>
          <a:ext cx="6099492" cy="492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7918450" y="785794"/>
            <a:ext cx="1225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тыс. руб.</a:t>
            </a: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5715008" y="3793594"/>
            <a:ext cx="1296144" cy="2664296"/>
          </a:xfrm>
          <a:prstGeom prst="flowChartProcess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1 865 736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59024" y="645789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ПЛАН</a:t>
            </a:r>
            <a:endParaRPr lang="ru-RU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227176" y="645789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ФАКТ</a:t>
            </a:r>
            <a:endParaRPr lang="ru-RU" sz="2000" b="1" dirty="0"/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7083160" y="3361546"/>
            <a:ext cx="1296144" cy="3096344"/>
          </a:xfrm>
          <a:prstGeom prst="flowChartProcess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1 899 037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5715008" y="2714620"/>
            <a:ext cx="2411745" cy="100812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Получено сверх 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плана  </a:t>
            </a:r>
            <a:r>
              <a:rPr lang="en-US" sz="2000" b="1" i="1" dirty="0" smtClean="0">
                <a:solidFill>
                  <a:srgbClr val="FF0000"/>
                </a:solidFill>
              </a:rPr>
              <a:t>+</a:t>
            </a:r>
            <a:r>
              <a:rPr lang="ru-RU" sz="2000" b="1" i="1" dirty="0" smtClean="0">
                <a:solidFill>
                  <a:srgbClr val="FF0000"/>
                </a:solidFill>
              </a:rPr>
              <a:t> 33 301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43042" y="214290"/>
            <a:ext cx="56239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лиц</a:t>
            </a:r>
            <a:endParaRPr lang="ru-RU" sz="28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ый треугольник 21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8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noGrp="1"/>
          </p:cNvGraphicFramePr>
          <p:nvPr>
            <p:ph type="chart" idx="1"/>
          </p:nvPr>
        </p:nvGraphicFramePr>
        <p:xfrm>
          <a:off x="0" y="1151496"/>
          <a:ext cx="9144000" cy="570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8583"/>
                <a:gridCol w="1722728"/>
                <a:gridCol w="1432794"/>
                <a:gridCol w="908493"/>
                <a:gridCol w="1451402"/>
              </a:tblGrid>
              <a:tr h="72497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</a:rPr>
                        <a:t>Доходы</a:t>
                      </a:r>
                      <a:endParaRPr lang="ru-RU" sz="14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</a:rPr>
                        <a:t>План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</a:rPr>
                        <a:t>2013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</a:rPr>
                        <a:t>Факт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</a:rPr>
                        <a:t>2013</a:t>
                      </a:r>
                    </a:p>
                    <a:p>
                      <a:pPr algn="ctr"/>
                      <a:endParaRPr lang="ru-RU" sz="1400" b="1" dirty="0">
                        <a:solidFill>
                          <a:srgbClr val="0000FF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</a:rPr>
                        <a:t>%</a:t>
                      </a:r>
                      <a:endParaRPr lang="ru-RU" sz="14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</a:rPr>
                        <a:t>Отклоне</a:t>
                      </a:r>
                      <a:endParaRPr lang="ru-RU" sz="1400" b="1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</a:rPr>
                        <a:t>ние</a:t>
                      </a:r>
                      <a:endParaRPr lang="ru-RU" sz="14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553576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Налог на доходы физических лиц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1 865 736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1 899 037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101,8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+ 33 301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573934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Доходы от продажи земельных участков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104 003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129 785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124,8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+ 25 782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815591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Единый налог на вмененный доход для отдельных видов деятельности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403 631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419 631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104,0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+ 16 018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580796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Земельный налог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369 910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383 582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103,7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+ 13 672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595391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Налог на имущество физических лиц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74 444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84 331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113,3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+9 887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595391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Штрафные санкции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86 905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95 827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110,3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+8 922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42479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Государственная пошлина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49 920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57 076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114,3</a:t>
                      </a:r>
                      <a:endParaRPr lang="ru-RU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+</a:t>
                      </a:r>
                      <a:r>
                        <a:rPr lang="ru-RU" sz="1800" b="1" baseline="0" dirty="0" smtClean="0"/>
                        <a:t> 7 156</a:t>
                      </a:r>
                      <a:endParaRPr lang="ru-RU" sz="1800" b="1" dirty="0"/>
                    </a:p>
                  </a:txBody>
                  <a:tcPr anchor="ctr"/>
                </a:tc>
              </a:tr>
              <a:tr h="815591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/>
                        <a:t>Плата по</a:t>
                      </a:r>
                      <a:r>
                        <a:rPr lang="ru-RU" sz="1600" b="1" baseline="0" dirty="0" smtClean="0"/>
                        <a:t> договорам на установку и эксплуатацию рекламных конструкций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10 500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12 167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115,9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+ 1 667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8037223" y="714356"/>
            <a:ext cx="11067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latin typeface="+mn-lt"/>
                <a:cs typeface="+mn-cs"/>
              </a:rPr>
              <a:t>тыс. руб.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0"/>
            <a:ext cx="807249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Основные доходные источники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которым</a:t>
            </a:r>
          </a:p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в 2013 году план перевыполнен</a:t>
            </a:r>
            <a:endParaRPr lang="ru-RU" sz="28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ый треугольник 9"/>
          <p:cNvSpPr/>
          <p:nvPr/>
        </p:nvSpPr>
        <p:spPr>
          <a:xfrm flipH="1">
            <a:off x="8558202" y="6286496"/>
            <a:ext cx="585798" cy="571504"/>
          </a:xfrm>
          <a:prstGeom prst="rtTriangl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9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22015</TotalTime>
  <Words>2102</Words>
  <Application>Microsoft Office PowerPoint</Application>
  <PresentationFormat>Экран (4:3)</PresentationFormat>
  <Paragraphs>671</Paragraphs>
  <Slides>35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Оформление по умолчанию</vt:lpstr>
      <vt:lpstr>по отчету об  исполнении бюджета города Ставрополя за 2013 год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Динамика доходов от внебюджетной деятельности муниципальных бюджетных и автономных учреждений г. Ставрополя  за 2012-2013 годы  </vt:lpstr>
      <vt:lpstr>Меры по обеспечению выполнения  плановых назначений по расходам </vt:lpstr>
      <vt:lpstr> Исполнение расходной части бюджета города Ставрополя за 2012 и 2013 годы </vt:lpstr>
      <vt:lpstr> Исполнение расходов бюджета  города Ставрополя в части межбюджетных трансфертов </vt:lpstr>
      <vt:lpstr> Динамика структуры остатков средств на счетах бюджета города Ставрополя</vt:lpstr>
      <vt:lpstr>Слайд 19</vt:lpstr>
      <vt:lpstr> Анализ исполнения расходной части бюджета города в разрезе главных распорядителей бюджетных средств за 2013 год  </vt:lpstr>
      <vt:lpstr>Слайд 21</vt:lpstr>
      <vt:lpstr> Финансирование муниципальных целевых программ города Ставрополя  </vt:lpstr>
      <vt:lpstr> Финансирование муниципальных целевых программ города Ставрополя  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Информация для контактов </vt:lpstr>
    </vt:vector>
  </TitlesOfParts>
  <Company>Министерство финансов СК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Плаксеева Наталья Николаевна</dc:creator>
  <cp:lastModifiedBy>Харченко Татьяна Ивановна</cp:lastModifiedBy>
  <cp:revision>977</cp:revision>
  <dcterms:created xsi:type="dcterms:W3CDTF">2007-06-25T13:16:52Z</dcterms:created>
  <dcterms:modified xsi:type="dcterms:W3CDTF">2014-07-25T14:25:26Z</dcterms:modified>
</cp:coreProperties>
</file>